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9" r:id="rId4"/>
    <p:sldId id="268" r:id="rId5"/>
    <p:sldId id="265" r:id="rId6"/>
    <p:sldId id="266" r:id="rId7"/>
    <p:sldId id="264" r:id="rId8"/>
    <p:sldId id="263" r:id="rId9"/>
    <p:sldId id="267" r:id="rId10"/>
    <p:sldId id="271" r:id="rId11"/>
    <p:sldId id="261" r:id="rId12"/>
    <p:sldId id="262" r:id="rId13"/>
    <p:sldId id="258" r:id="rId14"/>
    <p:sldId id="260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5AEC9-E388-4ECA-9D14-9078C18EC0BF}" type="datetimeFigureOut">
              <a:rPr lang="en-US" smtClean="0"/>
              <a:pPr/>
              <a:t>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FB336-756F-4308-BA7B-716C1487D5B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6" name="Picture 4" descr="http://mathematicsi.com/wp-content/uploads/straight-line-grap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571852"/>
            <a:ext cx="3685703" cy="328614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1143008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Comic Sans MS" pitchFamily="66" charset="0"/>
              </a:rPr>
              <a:t>Straight Line </a:t>
            </a:r>
            <a:r>
              <a:rPr lang="en-GB" sz="4800" dirty="0" smtClean="0">
                <a:latin typeface="Comic Sans MS" pitchFamily="66" charset="0"/>
              </a:rPr>
              <a:t>Challenges</a:t>
            </a:r>
            <a:endParaRPr lang="en-GB" sz="4800" dirty="0">
              <a:latin typeface="Comic Sans MS" pitchFamily="66" charset="0"/>
            </a:endParaRPr>
          </a:p>
        </p:txBody>
      </p:sp>
      <p:sp>
        <p:nvSpPr>
          <p:cNvPr id="32770" name="AutoShape 2" descr="data:image/jpeg;base64,/9j/4AAQSkZJRgABAQAAAQABAAD/2wCEAAkGBxMQEhUUEhQWFRUXFhcYGBcVGBYYGhgXFhQXGBcaGhcaHCggGB4lHBgVITEiJSkrLjAuFx8zODMsNygtLisBCgoKDg0OGxAQGywkICQvMC8uLDQ0LCw0MiwsLSw0LCwtLCwsLCwsLy8sLCwsLCwsLCwsLC0sLCwsLCwsLCwsLP/AABEIAJMBVgMBEQACEQEDEQH/xAAbAAEAAwEBAQEAAAAAAAAAAAAAAgMEBQEGB//EADsQAAEDAwIDBwIEBAYCAwAAAAEAAhEDEiEEMQVBURMiYXGBkaEysQYUUsEjQtHwFXKisuHxYpIzQ4L/xAAaAQEAAwEBAQAAAAAAAAAAAAAAAQIDBAUG/8QANREAAgIBAgQCCQQBBAMAAAAAAAECEQMSIQQxQVETYQUicYGRobHB8BQy0eHxBiNCUhUWov/aAAwDAQACEQMRAD8A/cEBy9bxax5a1t0b+y+f47048Gd4scNVc/zc6cfD6o22XcP4iKpIgggT4Lp9HelocZJw0uMluUy4XDezcvXMQgCAIAgCAIAgCAIAgCAIAgCAIAgCAIAgCAIAgCAIAgCAIAgCAIAgCAIAgCAIAgCAIAgOXq9JUa81KR33b1j7r57jOB4rFnlxPCPd84+z89vY6YZIOOiZfpdW1zDUIDSMO6yF18Jx2GeCXEzWlraXe0UnjalpW/YzN4yTnszZOXZx8QuCP+oJt6/Cfh9Zb7fKvdZp+mXLVubNbrm0owSTsAvV470jj4RK023ySMceJzM7OKXFoDYJdaQeWFxY/TPiyhFQpuWlp9NjR4KTd9DXra3Zsc4bjqvS47iHw+CWVc0ZY46pJGXU8UtgNaXOIBI6SJ9V5vFemvCcccIOU2k2u19DWGC926Rdo9beHXNLS3cHyldfA+kf1EJa4uMo80/kUyYtLVO7Mf8Ajg/QY6z/AMLzP/ZI8/Cenv8Ai+5r+lfc1aziTWNaR3i7IHgu/jfS+Lh8cZxWpy5L7mePC5Np7UR0GudUMGmW4mcx8hU9Hek83E5HCeJxVXe/3ROXFGCtMjrOJ2OsY0vdzj/jdU430z4OXwMMHOS5/iuyceDUtUnSLdPrw5jnFpaW/UOa6eG9JLJgllnFxcea6lJYqkknzNVJ9wBgiRMHdd+LJ4kFOmrV0+Zm1ToktCAgCAIAgCAIAgCAIAgCAIAgCAIAgCAIAgCAIAgCAIAgCAIDPrqrmMLmiSIx4c1xcfny4MDyYo2108upfHFSlTOeeOiMMN3nj/leG/8AU0XD1cb1e3b+X8EdH6V3u9iP5V5oPJHeebo8J6Kr4PiJ+j8s5L15vVXl7CdcVkSXJbGCg5pAFSo60fywY+68fh54ZRUOIyyUV/xp/wA/Y2kndxS9p0NVqxfTrNBcwAt8j/ZXs8XxuNZ8XGwTlBJx9j9/tMYY3peN8yjTMdVFR7fqDw5vzhcvCwycZDLnh+9SUl/HwLTag1F8qos1nEBWYGNBDnEAjpn+q2430rHjcMeHhFqcmk123/n+yIYfDlqb2Rn1zDTrE3FoOzh0gLi9IY8nD8dKTk4p8pLtS7F8bUsfKy/T16bWPAcXPcDkgiYBj9118PxXCYuHywhNynNPdprknXcpKE3JNrZHRoUx2ABH/wBf3bK9zhsUf/Hxi1to+qs55P8A3W/M5WmrCmab3glthaD0Icf2+6+c4XPHh5YeIzRuOlxT7NSf2+p1Ti5KUU+pvPGqcgAOPovZf+ouFtKKk78jD9NPqczVBzKrpc5kyZE5Bz1Xz/FxycPxs3Kbhq677pnTBqUFSs38M1NJgLQ4kmSSQRsF7XorjOCwxeOM227bbTRhmhkk7o6lOoHAEZByF9BiyxywU4O0+RzNNOmSWhAQBAEAQBAEAQBAEAQBAEAQBAEAQBAEAQBAEAQBAEAQBAEAQFYoMmbWz1gT7rBcLhU9agtXelfxLa5VVli3KlT9Mx2SxpPiAubJwfD5Hc4Rb80iynJcmTZTDRAAA6ALXHhx446IRSXYhtt2zHw8d+t/nH2Xm+jklnz1/wBl9DXL+2PsNYotm60T1gT7r0Fw+JT8RRWrvSv4mep1Vnr2BwggEdCJV544ZFpmk157kJtcitmlYDIY0HwAWEOC4aEtUccU/YizySezZbHJdNKq6FCPZNi20R0gR7LN4MTh4bitPatvgTqd3ZFmlY0yGNB6gBZ4+C4fHLVDHFPvSJc5PZsnUph2HAHzAK1yYseRVOKa81ZCbXIrGkpj+RvsFguA4ZXWOO/ki3iT7stAjZdSSSpFD1SAgCAIAgCAIAgCAIAgCAIAgCAIAgCAIAgCAIAgCAIAgCAIAgCAIAgCAqpUA0uI/mMn2hYYuHhinOcf+Tt/As5NpLsWXLa0VFwTUu4FwTUu4FwTUu4FwTUu4FwTUu4FwTUu4FwTUu4FwTUu4FwTUu4FwTUu4FwTUu4FwTUu4FwTUu4FwTUu4FwTUu4FwTUu4FwTUu4FwTUu4AKJpg9UgIAgCAIAgCAIAgCAIAgCAIAgCAIAgCAIAgCAg88llknWyJSILnLBAEAQBAEAQBAEAQBAEAQBAEAQBAEAQBATY5dOOd7Mq0TWhAQBAEAQBAEAQBAEAQBAEAQBAEAQBAEAQBAVO3XNk/cWR4syTn8c4oNLTvsfUcSGtYwElzjsMbDxWuHF4kquvMpknoV1Zw+CfiPUv1f5bUUWsLmXiwyWDcB/n/RdObhsaxeJCV717fYY48s3PTJH1i4TpCA4v4j447TdkynT7WrWcWsbNowMkldHD4FktydJczLLk0UkrbNPB6uqcHfmaVOntb2by6d5mRjkq5ViVeG2/aWg5v8AcjorEuEBwOKcW1XbGjpdNfa0F1SqSxmdg0x3l1Y8WLRrySryXMxnOerTFEfwpx6rq3VmVabWmk60uY4uaTkECekKeJ4eOJRcXzGHK52muR9CuQ2PHGMnZAfGaj8Xal4fW02mD9NTumo90F4b9Rb4YPX9l6MeExqoZJVJ9DleebuUVsj6vh2sbXpMqs+l7Q4TuJGx8Rt6LhyQcJOL6HRGSkk0aVQsEAQBAEBJm61xfuIZYugqEAQBAEAQBAEAQBAEAQBAEAQBAEAQBAEAQFTt1zZP3FlyPFmSY+L06zqThp3NZUMAOcJAzk+cStMTgpJzVorNSa9XmfBVuFVuH6mg9uqNWvXqhr2W/Uz+YklxJA9PheossM+OScKjFbPzONwljmnqts/SV453BAfHfjDhurravTu0zYtY8doYimXYJPjGy9DhcmKGKSyfDucuaE3NOJy+C6V1DibKVLUVK8McdQXElswcb9bN5yts0lPhnKUUv+pnBOOVRTvufoq8k7ggOR+K+LflNLUqD6otYOr3YHtv6Lo4bF4uRR6dTPNPRBsh+EOEflNKxh+t3fqdb3bz5CB6JxWbxcjfTkvYRhx6IUdpc5qU62h2lN7Ji9jmyOVzSJ+VaEtMk+xElaaPzvjOi1um0PYVXUmUWC0dncX1i53dbB2kmT6r1sU8OTPrim2+/JHDOOSOPS6r6n3X4e0RoaajSO7abQ7/ADRLvkleZnnrySkurOzHHTBI6CyLhAEAQBAes3WmL9xDLV0lQgCAIAgCAIAgCAIAgCAIAgCAIAgCAIAgCAqduubJ+4sjxZkmXimkNak6m2o+kXDD6ZIc0zyhaY5qElJq/IrOOpVdHK4D+FaWlcahe+tWOO0qmSPLp7krbNxcsq01S7Izx4VB3zZZ+FOI1q7KvbhofTr1KUtEAhkZ9yR6KOJxwhJaOTSfxJwzlJPV0dHbXManH/EPB6mqDBT1NShE3dmSLgesEf2V0YM0cd3FP2mWTG58nRVpOBt0OnqjSgGrY431IJe8AkXHGJ5bZVpZ3myLxOXZELGscXp5mv8ADevdqNLRqvADnsDjGBuYIHQiD6rPiMax5ZRXQtik5QUmdJYmhyuN8FGqdQLnEClU7S2JDo2B6LfDneNSSXNUZ5MetryKfxJxGtQdpjSDSypXbTqAiTD9iM4gBx9Fbh8cJqWrmlaIyzlFqu521zGoQHN4pwduoqUHvcbaLnPDMQ55i0u/ywceK2x5njjJLr1M541JpvoZ9JxCsddWoPDTTFNlRhAyJMEEznId7K8scPBjNc7pkRlLxHF8jtLmNTlcX4OdRUpP7Z9NtI3WMwHOxaSZ2HTxW+LMscZLSnfUznj1NO+RzNP+ES3srtVWeGVTVfmO0fIInOAI2zudltLjE7qC3VewzWDlcn3PqFxHQEB6zda4v3EMtXQVCAIAgCAIAgCAIAgCAIAgCAIAgCAIAgCAICt4WGWPUsmQeTBjflOM+axJOFp61etVYTmlccswDbzyZIn3g4WKcpSXYwTlJ+R3lsbldCg1gIY0NBc5xjm5xLnHzJJKlycuZCSXIsUEmTRa4VXPDdmECep5x4KsZJ3RWMtTdGpzQQQdiIPkVbkWPKVMMaGtADQAABsABAAUttu2EqFV0AkCSBMdfBQGYOD6x1W8uEd4QOgt681SEnK7M8cnK7NtWi1xaXAG11zZ5OgiR4wSPVaKTV0XaTLFBIQEKtUNiTEkAeZMBG6Ibo8bRaHF4AucACeZDZgekn3U6nVCldligkIDFxfVuo0zUaAbSJB5iYMHrstsGNZJ6X1KZJOMbR7w7iVOuJYc82nDh5j90y4J4n6yEMkZ8jYsS5OmFvijW5VsmtiAgCAIAgCAIAgCAIAgCAIAgCAIAgCAIAgCAIDma5/azSpHJw9w2Y3nn9UbBc2SKl6sPe+39lZNvZG2jp2saGtwAIHotViilRZbKiyxPDiTbFinw4i2ZeJ0ppuyQACXRuWgSQDynZZ5McdJWT2MnAOGtpsD83Pa0np1wFTBgio33K440rOrYtvDiaWxYp8OItmLiFMvLaQJF0lx6MESB4kkD3WU8abUV1+hWTb2NbKAaIGB4eAgfAC0WKC6EkrFPhxJtixPDiLYsTw4i2cP8TsLgxowAbi7p3mtb/uJ9Fy8TDkkZZbZ19LRcGNDzc4ASep58l0RxJRV8zRN0W2K3hxJtixPDiLZm4hoG16ZY6YPQ7EbK+OsctUSk461TOVw3Sto6l1KMW30jzAOHtnmJzC3y/7mPU/f9jKC0zr4HeDAuVY4rodFnlSoGgkkADfwWiVlW6JqCQgCAi54ESYkwPE7x8FKBIlAEAQBAEAQBAEAQBAEAQBAeOMCenTPxzQGPTcUpupCq49m0lw/iENi1xaZk4yFlHNFw1vZeexVTTVltLXU3vdTa8F7YJE9Z99lZZIuTinuiVJN0G66mahpXC8AG2eRn57pwniR1ab3GpXRJ72PaZcC3IJDvcSCpbTQ2ZGlUpMFrXMaByBaBtP2yoThFUqCpGgFXJCAIDDxpx7FwH1OhjfNxj+/JZZ/2NLrsVnyNdKna0NGwAHsIWiVKixXq9T2YBte+TEMEnaZPIDCictK5EN0Soahr2te091wBE4kESMJGSkk11CdqygvArgTlzCABytMunp9TVS/9z3Ef8i4alheadwvADi3nBJA+xV9cdWm9ybV0Whw6hTZJ52g6j3HmloElIM3EdP2lJ7OrTHnuPmFTJHVBoiStUOGVS+lTcdy0T5xB+VGKWqCYi7RpWhIQBAczjOlcSytTE1KRmP1MP1N842WuOS3i+TM8kXtJc0btNqG1GhzDIP9weh8FnKLi6ZdNNWjlarRunUFt8uDLZkiTvA5wtoyXq2ZOL9aiYp1buzL6lvaGXwJLeyB3iB3p+yi41dLl9yaldX+URaaorQXPhsBsNJDxYBJIFre9JJmcR5z6unYj1tRZwV9Qz2hfJAlpaQGkbw4gSTOwxhRlUehOO+pRVNQ1R/8hcKj4EHsw0U3imZiP085klStOnp9/Mh3qIFlSpRqAmqe60i4Fp7SDe0CBLfp8JU2oyVV/RFNxfM01A4V2Nmo5ogR3xEAkuLoteDgZMqqrQ3sW31IcSbUNQlrntaBS+nYl1Qh3Lk0/bokNNbrv9BO728jNVfWFrbqgALxeGucSW1DbIDc92ImBvurJR57FXq5EtRXqy6O0u/iANDTaGhjjTIIESSAd5kwiUduXT+yW5eZGuKrGuaX1HZY6Yd3pabmhzBLBI5bbc0Wlu6X57SHqSqztaUQxu47o+oyduZ5lYS5s2XItUEhAEAQBAEB4UB87V4TWNKm22n2jDUh15Ibe6ZLSwh4IJBGNsHK4nhyOKSStX17+7cx0OkdXTaGytUqQ2HNpgQMy2+7/c32XRHHU3LvX3NFGm2Z9dwo1H1XNIaX0BTDhuHS/Ps4KmTC5Sk1tar6kOFt+wy6XghhgfTYAKoe4XX3RSezaxrREtgARhZw4d7Wlzvv0rsvoVUD2p+H29rd2bC0VKZAIGKbKJZEEdcx4BHwsdV0qtfBKh4auzq8LoGnSYx0S1tuOgwPiF04o6YKPYvFUqNSuWCAyCk59W52GswwdXEZcfsPVZ03K3yXL+StWzWtCxi4tRc9lopio10hzS4sMRggx1WWVOSpK/kVkrVGLRcG7zTWDXltKi1p6PplxcQOX8mfNZQwbrXvSXxV/wBFVDv5FfCuFvp1WOdTY21lRr6gdLqrnOaQ4iJ/lJycTCjFhcZqTS5O335fwRGLTLtbwkvq1XsDWudRsa+BcHy/M77ECVaeC5SlGk2qvz3JcLba7GXS8EMMa6m0NFUPeC5pDopPb9DWhsSW4581SPD7JNbXb+D6cvzcqoeR7W/DzTUu7Nrm9pTgEyBTbSLSIPjGOcDoj4Varra18Kol49zr8Koup0mMdu0W7zgGB8QujFFxgk+heKpUaKjw0EnYAn2V26VljNwlsUaf+UH3z+6ph/YiseSNa0LBAEAQGNugDavaMJbM3tH0vxgxyd4q+u40ymipWi780y4tubcNxInAkqul1dFtSuiI19ItuD22zEzienmp0SuqI1Rq7DtdTBaLhLotjMg4BxsD1KaJdhqROtqWMIDnBpdgAmJ5Y9woUW+RLklzI09ZTc4sa8FwmQDkWmD8qXCSVtEKSboqdrh2wpC2bS50nI6ADmcE+SnR6uojV62ksGvpEE9o2AYJkQDEwo0S7E649wNdT7vfb3vpzvJgfKaJdhqXckdWwCb2xBdM8gQCfchNL7E6kQdxCkAHGo0AzGd439pTRK6ojXHuS1OotLA0S55gZgQBLifIfsijdsN0QdxCm2L3taSTGZmHEf8AfRTok+SGtLmV/wCIg1KjRbFNsuJdGd42wAIk+Knw9k+5GvdrsXDW07rL23/pnMxP2VdDq62J1K6K2cSZe1hPec24RkcufPdT4bpsjWro9qa9trnUyH2ZcAcxzj0BjyRQd09g5qrRqY4EAjYiR6qhc9QBAEAQBAEAQGH/ABICoGOY5oN1r3Ww6wS7EyB4kLLxfW0te8rq3o0jUsgm9sN+o3CB5nkr6o87JtFen1zHsc+QGtc5skiO44iZ2jCrHIpLV03+RCkmrPNPxKlUpio17bDEEkDJEweh8EjlhKOpPYKSasuqV2NwXNByYJAwBJ9hlXckubJtHjNSwmA9pOcAgnG+FCknyYtFqsSEAQBAZeJa0UWXRc44a0budBIHhsSTyAJWeXJojfwRWUqRQ3jNO6kxxh1VlwHSbYHrPwq+PG1F82RrWy7nvD+IU9SyJbdb32Aglt3VMeSORV16omMlJHtPilLtXUbocxoJnaMznwA+QpWaGpwvdDUromOK0Lb+1ZbMTIiYmPOMp42Or1KhrjV2V1ON6dv1VmDE5cNi0O9cEH1UPiMS5yRGuPc3scCAQZBEgjmCtk7LnqAIDhO0RqPLLjYO2JNhEOqSPqOHfU6I5LoU9Kvrt8jDTbr2l9XhTn95zm33XQA4MiyyIDp28fDZVWRLZLYs8bZY3h7w9jg5jbQAbGuaSBPdi6Lc8xhRrVNE6HaZPW6A1HEhwAc0NdIkwHT3TODk9eSiM0kTKFs9ocPscHA/z1XHG/aEn4x7I52q9nyChTssfpbnvJOHUwzG+C+T/qCqpbJeZOndmajwx0tL3NJaacQ2BbTDoxO/eOfBXeRdPyyqg+pKrw09re0tju4cCYLebQCBMdRhFk9WmHDe0QqcHkPhxFzg5v8A4w6+MEGC4uOIO3RFl5bEPHzLtNoLS0ut7rXiA2B3y08ySfpMk7yoc75FlAnq6ZvpvaJtJBA/S4RI8iB6Soi1TRMlumZn8IkOF2TTewGNr3l0/I9lZZfqV8MvqaIuFYEgdoIHh/DDfvKqp1XkTp5+ZE8O7xdOTVD9uQp2R9yp8TavL7jRvfmSpaCOzF2GUnU/EzZnw+n5Rzu/bYUKr2GajoX0abg215LbRAMk7Auc5xwOg2yrOak02VUXFHS09KxjW/paB7CFk3bs0SpUWKCQgCAIAgCAIDjM4fWuql3ZkvD2h9zi4NM2NDbYaBiYOd8rmWOdyut733921Gel7mdvADTjs207WijDHSGuNNtVrriGn9bSDBy1Z/pnF+rVKtvZfP4keHXLyOnwjRmlSLXhsl9R0Ny0B73OtEgYExtyW+HG4wqXd/Nl4qlTOTV4A806De47s6bmPYXFrXXW5uDCeUbCZ3WEuGk4xWzpU1y+xn4bpI1u4Lc2vLafaVJtcAe7/AFMZiQAbuuCtPAtStK3y+FFtHP86Fem4H2dS5jWNipTcCN7W0OzcNuuVWHD6ZWkua+lELHT/Ox3V1moQBAEBk1/DmVovBkBwaQXAi4QdiFnPHGfMrKKfMq0/DLOxh2KTHNzJJuDcyT/AOKrHFp010RCjVeRHQcK7E0oIhlN7HYi4vc113hkO90hi0NV0TEYVR7reGdqavegVKTaeBtaXmfH6h7JPFq1b81X1DjdlWk4S5pYXFnceX91rpJNNzJLnOJLsjPQBVhhaabrZ38q6tkKB67hH8S9paP4zakRHdbQNK35lHg9ZSXe/lROje/zkbeHabsqTKZM2NDZ6wIWuOGiCj2LRVKjQrkhAEAQBAEAQBAEAQBAEAQBAEAQBAEAQBAEAQBAEAQBAEAQBAEAQBAEAQBAEAQBAEAQBAEAQBAEAQBAEAQBAEAQBAEAQBAEAQBAEAQBAEBQ97i4hvID1JP9PuuOc8ssko4/+KXvb/hfXyLpJK2R7ZwLWlszMkR/VVefLCcISjd3bVfz25/InSmm0wNa3O8DnvOYRekMT1Pel7+tdN/jz6DwmH60DdruZiOQMKJ+kIw/dGV86ronX5/IWNvk0eio50FuBsQd5Dh+0q3i5ctPHsuTT53a+1/IUlzNC7TMpc5zSSSLACfgfvcuSc8mOcpza0K38l97+RdJNUuZWNVdEY70GY/SSs1xmvS47etTv2N+f5sToq77Aa5sEwYEcp+owNvtuoXpLE4uSTpV5/udLl9OfkPCd0et1rTMgiBzG8GDHqrR4/G0201XfydNL2PYPGzz86IBtcZJAAg7b84VX6RhpTUZO7VKny99e+6HhPuDqHElrW7slrsRJGOfkkuKyTm8eOPONxltV1t1ur8vkToSVt9S5ri1pL+Un0kx8LpU3jxueV8rfu/wUq3SK/zY6OmYiM7T9lj+uh/1lbdVW/K/p/Zbw2TqFxaC3BPXyP7wtMkssoKWLZvv7H96Kqk9yt2rANtriQYwOds/19ljLjlGXh6ZNrbZdav8/wAFljtXZ7+cbIAkzG3jsrfr8WqMVb1V8+Xn5uuS3ew8N02RbrgeTvOMbxPuqL0jButMvbW3OvqT4TPaeq3DgR3nAHl3Sf2CnFxm7WRNbySfTZvb4Ihw7eQbrWkTB3A23nZI+kMcotpPml8eX+HuutB42ibHOJB2b0O+x/eFpCWac1Kqj2fPk/uQ1FLzI1dUGuthxONh1mPsoy8bHHk8PS29uS78vz7BY21Z4da3G+Y9JMf19lV+kMS0rfevde2/vT2V8mT4b3PX6xoneAHGeRt3hJ8fjhd3STd99POvZ/gLG3+dydGtcDgiOR32n9wtsPELLFtJquj58r+aa+5WUaM41hwS0jvubGDMB20HqAuJcfNqMnFr1nGtndauVN9Vv/Bp4a3V9Cw61uN8x8mBj39lu/SGJaav1qfx5be57K2V8N7lmorhkYJJwAI+5wteJ4lYUtm2+S2+raRWMdRB2rAnBxPuBJCzlx0I3ae1/FK2vbXuvayVjZ5T1gcYhw8SIG1w+FGPj4TklpkvNqul/T++aJeNonp9SHzE4j52/wClpw/Fwzt6b2+/L/D38iJQceZTU1ZF/dItIzg4xynzXNl42cfEuLSjW+z226Jt+zb5lljW2/MtGpBjcZIIIzhpPpyW64uMqatbtNNdlfu6MroaI09a08jmIEZMzEex9lTH6QxzWye9Uuru6r4PnXK+RLxtHoryWkfS6RHMOE/0PsrLibnBr9srVdpK/wCHfsVDTs+6NC7TMIAgCAIAgCAICoUyHk8iACPEbH5WCxSjmc09mt15rk/nv7i1+rRNzASD0n5CvLGpSUn0+5Ce1FLdI0CJMdOQzP8AcrnjwONLSm67dFvf1XWy3iPmTq0A6ZnIj5la5eHjku73VERk0TZTAmOZn4A/ZXx4lBya6u/kl9iG7DAeZnJ9uSmCkr1O9wxUYHAg7EQVGXHHLBwlyaphNp2itumAiSTG0+RGw8ysY8JFVbbrlfsa5KlyZZzZ4zSACJMCIHIQQf25qsOBhCKim6VUuipp/brb8w8je54dI07yfq/1Ou+4UPgMUlUrf7v/AKlb+DWw8Rr87EmacAgkkkTv4xy9FpDhoxabbbV8/Py5fAhzJU6IbEcm2+gVsXDxx1XRV7g5NknsDgQdiIPqtMmOOSDhLk1T95CdO0Vs0wBBkkgzJ8o+ywhwkItSbbad2/ZX0LObZcuooVGgJnP1Xettv2XO+Gjq1W/3avfpr4UW1OqIM0gbEEjAHnG0lZY+Ax460NrZL21yt8/hRZ5G+Z6dKIjO0fMqz4KDVW+VfOyPEY/KickkZME4BdM/cp+jhqtttbuulyu/q/Z0GthmlAjJMER4RtgJDg4RSVt1VeVcuX+fMObZeusoVOogmfFp/wDXZYS4eMpOXmn8Cyk+RAaQDIJBzkbwSTE8tzssVwONO4tp779abbq+a3b5Uy3iM8Ojb1MZxOBdk/Kj9Bjvm6327Xz+L33seIy9jACT1Mn2A/ZdUMag5NdXfyS+xRuyLaAEeDi71dM/crOPDQjVdG5e+V39WS5Mr/KN3BIxGDykmJ5bnZZfocd3FtOq27W3V9OfSmT4jJ16N4gkgc4jPuteI4dZo6W2l15br3p/LciMtO5B2jB5mM4nGQQfusZ8BCTdt1vt03TT890+5ZZGiR048dwfYR9lq+Fg3e/NP4KvoRrZ7QoBmATGwHIBOH4aOBVFulsl2X51dvzIlNy5nrqIM+ME+mytLh4Nyb618uQ1M8OnBJPUk+7bT8Kr4XG22+rv4qvoNbK6umGCASRAEGIgEfuVjl4SO0optqlzrle/zdllPoxR05Fk7NBP/wCjPP1PumDhJQWNPlG339Z318rftsSnd+ZpXeZhAEAQBAEAQBAEAQBA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72" name="AutoShape 4" descr="data:image/jpeg;base64,/9j/4AAQSkZJRgABAQAAAQABAAD/2wCEAAkGBxMQEhUUEhQWFRUXFhcYGBcVGBYYGhgXFhQXGBcaGhcaHCggGB4lHBgVITEiJSkrLjAuFx8zODMsNygtLisBCgoKDg0OGxAQGywkICQvMC8uLDQ0LCw0MiwsLSw0LCwtLCwsLCwsLy8sLCwsLCwsLCwsLC0sLCwsLCwsLCwsLP/AABEIAJMBVgMBEQACEQEDEQH/xAAbAAEAAwEBAQEAAAAAAAAAAAAAAgMEBQEGB//EADsQAAEDAwIDBwIEBAYCAwAAAAEAAhEDEiEEMQVBURMiYXGBkaEysQYUUsEjQtHwFXKisuHxYpIzQ4L/xAAaAQEAAwEBAQAAAAAAAAAAAAAAAQIDBAUG/8QANREAAgIBAgQCCQQBBAMAAAAAAAECEQMSIQQxQVETYQUicYGRobHB8BQy0eHxBiNCUhUWov/aAAwDAQACEQMRAD8A/cEBy9bxax5a1t0b+y+f47048Gd4scNVc/zc6cfD6o22XcP4iKpIgggT4Lp9HelocZJw0uMluUy4XDezcvXMQgCAIAgCAIAgCAIAgCAIAgCAIAgCAIAgCAIAgCAIAgCAIAgCAIAgCAIAgCAIAgCAIAgOXq9JUa81KR33b1j7r57jOB4rFnlxPCPd84+z89vY6YZIOOiZfpdW1zDUIDSMO6yF18Jx2GeCXEzWlraXe0UnjalpW/YzN4yTnszZOXZx8QuCP+oJt6/Cfh9Zb7fKvdZp+mXLVubNbrm0owSTsAvV470jj4RK023ySMceJzM7OKXFoDYJdaQeWFxY/TPiyhFQpuWlp9NjR4KTd9DXra3Zsc4bjqvS47iHw+CWVc0ZY46pJGXU8UtgNaXOIBI6SJ9V5vFemvCcccIOU2k2u19DWGC926Rdo9beHXNLS3cHyldfA+kf1EJa4uMo80/kUyYtLVO7Mf8Ajg/QY6z/AMLzP/ZI8/Cenv8Ai+5r+lfc1aziTWNaR3i7IHgu/jfS+Lh8cZxWpy5L7mePC5Np7UR0GudUMGmW4mcx8hU9Hek83E5HCeJxVXe/3ROXFGCtMjrOJ2OsY0vdzj/jdU430z4OXwMMHOS5/iuyceDUtUnSLdPrw5jnFpaW/UOa6eG9JLJgllnFxcea6lJYqkknzNVJ9wBgiRMHdd+LJ4kFOmrV0+Zm1ToktCAgCAIAgCAIAgCAIAgCAIAgCAIAgCAIAgCAIAgCAIAgCAIDPrqrmMLmiSIx4c1xcfny4MDyYo2108upfHFSlTOeeOiMMN3nj/leG/8AU0XD1cb1e3b+X8EdH6V3u9iP5V5oPJHeebo8J6Kr4PiJ+j8s5L15vVXl7CdcVkSXJbGCg5pAFSo60fywY+68fh54ZRUOIyyUV/xp/wA/Y2kndxS9p0NVqxfTrNBcwAt8j/ZXs8XxuNZ8XGwTlBJx9j9/tMYY3peN8yjTMdVFR7fqDw5vzhcvCwycZDLnh+9SUl/HwLTag1F8qos1nEBWYGNBDnEAjpn+q2430rHjcMeHhFqcmk123/n+yIYfDlqb2Rn1zDTrE3FoOzh0gLi9IY8nD8dKTk4p8pLtS7F8bUsfKy/T16bWPAcXPcDkgiYBj9118PxXCYuHywhNynNPdprknXcpKE3JNrZHRoUx2ABH/wBf3bK9zhsUf/Hxi1to+qs55P8A3W/M5WmrCmab3glthaD0Icf2+6+c4XPHh5YeIzRuOlxT7NSf2+p1Ti5KUU+pvPGqcgAOPovZf+ouFtKKk78jD9NPqczVBzKrpc5kyZE5Bz1Xz/FxycPxs3Kbhq677pnTBqUFSs38M1NJgLQ4kmSSQRsF7XorjOCwxeOM227bbTRhmhkk7o6lOoHAEZByF9BiyxywU4O0+RzNNOmSWhAQBAEAQBAEAQBAEAQBAEAQBAEAQBAEAQBAEAQBAEAQBAEAQFYoMmbWz1gT7rBcLhU9agtXelfxLa5VVli3KlT9Mx2SxpPiAubJwfD5Hc4Rb80iynJcmTZTDRAAA6ALXHhx446IRSXYhtt2zHw8d+t/nH2Xm+jklnz1/wBl9DXL+2PsNYotm60T1gT7r0Fw+JT8RRWrvSv4mep1Vnr2BwggEdCJV544ZFpmk157kJtcitmlYDIY0HwAWEOC4aEtUccU/YizySezZbHJdNKq6FCPZNi20R0gR7LN4MTh4bitPatvgTqd3ZFmlY0yGNB6gBZ4+C4fHLVDHFPvSJc5PZsnUph2HAHzAK1yYseRVOKa81ZCbXIrGkpj+RvsFguA4ZXWOO/ki3iT7stAjZdSSSpFD1SAgCAIAgCAIAgCAIAgCAIAgCAIAgCAIAgCAIAgCAIAgCAIAgCAIAgCAqpUA0uI/mMn2hYYuHhinOcf+Tt/As5NpLsWXLa0VFwTUu4FwTUu4FwTUu4FwTUu4FwTUu4FwTUu4FwTUu4FwTUu4FwTUu4FwTUu4FwTUu4FwTUu4FwTUu4FwTUu4FwTUu4FwTUu4FwTUu4FwTUu4AKJpg9UgIAgCAIAgCAIAgCAIAgCAIAgCAIAgCAIAgCAg88llknWyJSILnLBAEAQBAEAQBAEAQBAEAQBAEAQBAEAQBATY5dOOd7Mq0TWhAQBAEAQBAEAQBAEAQBAEAQBAEAQBAEAQBAVO3XNk/cWR4syTn8c4oNLTvsfUcSGtYwElzjsMbDxWuHF4kquvMpknoV1Zw+CfiPUv1f5bUUWsLmXiwyWDcB/n/RdObhsaxeJCV717fYY48s3PTJH1i4TpCA4v4j447TdkynT7WrWcWsbNowMkldHD4FktydJczLLk0UkrbNPB6uqcHfmaVOntb2by6d5mRjkq5ViVeG2/aWg5v8AcjorEuEBwOKcW1XbGjpdNfa0F1SqSxmdg0x3l1Y8WLRrySryXMxnOerTFEfwpx6rq3VmVabWmk60uY4uaTkECekKeJ4eOJRcXzGHK52muR9CuQ2PHGMnZAfGaj8Xal4fW02mD9NTumo90F4b9Rb4YPX9l6MeExqoZJVJ9DleebuUVsj6vh2sbXpMqs+l7Q4TuJGx8Rt6LhyQcJOL6HRGSkk0aVQsEAQBAEBJm61xfuIZYugqEAQBAEAQBAEAQBAEAQBAEAQBAEAQBAEAQFTt1zZP3FlyPFmSY+L06zqThp3NZUMAOcJAzk+cStMTgpJzVorNSa9XmfBVuFVuH6mg9uqNWvXqhr2W/Uz+YklxJA9PheossM+OScKjFbPzONwljmnqts/SV453BAfHfjDhurravTu0zYtY8doYimXYJPjGy9DhcmKGKSyfDucuaE3NOJy+C6V1DibKVLUVK8McdQXElswcb9bN5yts0lPhnKUUv+pnBOOVRTvufoq8k7ggOR+K+LflNLUqD6otYOr3YHtv6Lo4bF4uRR6dTPNPRBsh+EOEflNKxh+t3fqdb3bz5CB6JxWbxcjfTkvYRhx6IUdpc5qU62h2lN7Ji9jmyOVzSJ+VaEtMk+xElaaPzvjOi1um0PYVXUmUWC0dncX1i53dbB2kmT6r1sU8OTPrim2+/JHDOOSOPS6r6n3X4e0RoaajSO7abQ7/ADRLvkleZnnrySkurOzHHTBI6CyLhAEAQBAes3WmL9xDLV0lQgCAIAgCAIAgCAIAgCAIAgCAIAgCAIAgCAqduubJ+4sjxZkmXimkNak6m2o+kXDD6ZIc0zyhaY5qElJq/IrOOpVdHK4D+FaWlcahe+tWOO0qmSPLp7krbNxcsq01S7Izx4VB3zZZ+FOI1q7KvbhofTr1KUtEAhkZ9yR6KOJxwhJaOTSfxJwzlJPV0dHbXManH/EPB6mqDBT1NShE3dmSLgesEf2V0YM0cd3FP2mWTG58nRVpOBt0OnqjSgGrY431IJe8AkXHGJ5bZVpZ3myLxOXZELGscXp5mv8ADevdqNLRqvADnsDjGBuYIHQiD6rPiMax5ZRXQtik5QUmdJYmhyuN8FGqdQLnEClU7S2JDo2B6LfDneNSSXNUZ5MetryKfxJxGtQdpjSDSypXbTqAiTD9iM4gBx9Fbh8cJqWrmlaIyzlFqu521zGoQHN4pwduoqUHvcbaLnPDMQ55i0u/ywceK2x5njjJLr1M541JpvoZ9JxCsddWoPDTTFNlRhAyJMEEznId7K8scPBjNc7pkRlLxHF8jtLmNTlcX4OdRUpP7Z9NtI3WMwHOxaSZ2HTxW+LMscZLSnfUznj1NO+RzNP+ES3srtVWeGVTVfmO0fIInOAI2zudltLjE7qC3VewzWDlcn3PqFxHQEB6zda4v3EMtXQVCAIAgCAIAgCAIAgCAIAgCAIAgCAIAgCAICt4WGWPUsmQeTBjflOM+axJOFp61etVYTmlccswDbzyZIn3g4WKcpSXYwTlJ+R3lsbldCg1gIY0NBc5xjm5xLnHzJJKlycuZCSXIsUEmTRa4VXPDdmECep5x4KsZJ3RWMtTdGpzQQQdiIPkVbkWPKVMMaGtADQAABsABAAUttu2EqFV0AkCSBMdfBQGYOD6x1W8uEd4QOgt681SEnK7M8cnK7NtWi1xaXAG11zZ5OgiR4wSPVaKTV0XaTLFBIQEKtUNiTEkAeZMBG6Ibo8bRaHF4AucACeZDZgekn3U6nVCldligkIDFxfVuo0zUaAbSJB5iYMHrstsGNZJ6X1KZJOMbR7w7iVOuJYc82nDh5j90y4J4n6yEMkZ8jYsS5OmFvijW5VsmtiAgCAIAgCAIAgCAIAgCAIAgCAIAgCAIAgCAIDma5/azSpHJw9w2Y3nn9UbBc2SKl6sPe+39lZNvZG2jp2saGtwAIHotViilRZbKiyxPDiTbFinw4i2ZeJ0ppuyQACXRuWgSQDynZZ5McdJWT2MnAOGtpsD83Pa0np1wFTBgio33K440rOrYtvDiaWxYp8OItmLiFMvLaQJF0lx6MESB4kkD3WU8abUV1+hWTb2NbKAaIGB4eAgfAC0WKC6EkrFPhxJtixPDiLYsTw4i2cP8TsLgxowAbi7p3mtb/uJ9Fy8TDkkZZbZ19LRcGNDzc4ASep58l0RxJRV8zRN0W2K3hxJtixPDiLZm4hoG16ZY6YPQ7EbK+OsctUSk461TOVw3Sto6l1KMW30jzAOHtnmJzC3y/7mPU/f9jKC0zr4HeDAuVY4rodFnlSoGgkkADfwWiVlW6JqCQgCAi54ESYkwPE7x8FKBIlAEAQBAEAQBAEAQBAEAQBAeOMCenTPxzQGPTcUpupCq49m0lw/iENi1xaZk4yFlHNFw1vZeexVTTVltLXU3vdTa8F7YJE9Z99lZZIuTinuiVJN0G66mahpXC8AG2eRn57pwniR1ab3GpXRJ72PaZcC3IJDvcSCpbTQ2ZGlUpMFrXMaByBaBtP2yoThFUqCpGgFXJCAIDDxpx7FwH1OhjfNxj+/JZZ/2NLrsVnyNdKna0NGwAHsIWiVKixXq9T2YBte+TEMEnaZPIDCictK5EN0Soahr2te091wBE4kESMJGSkk11CdqygvArgTlzCABytMunp9TVS/9z3Ef8i4alheadwvADi3nBJA+xV9cdWm9ybV0Whw6hTZJ52g6j3HmloElIM3EdP2lJ7OrTHnuPmFTJHVBoiStUOGVS+lTcdy0T5xB+VGKWqCYi7RpWhIQBAczjOlcSytTE1KRmP1MP1N842WuOS3i+TM8kXtJc0btNqG1GhzDIP9weh8FnKLi6ZdNNWjlarRunUFt8uDLZkiTvA5wtoyXq2ZOL9aiYp1buzL6lvaGXwJLeyB3iB3p+yi41dLl9yaldX+URaaorQXPhsBsNJDxYBJIFre9JJmcR5z6unYj1tRZwV9Qz2hfJAlpaQGkbw4gSTOwxhRlUehOO+pRVNQ1R/8hcKj4EHsw0U3imZiP085klStOnp9/Mh3qIFlSpRqAmqe60i4Fp7SDe0CBLfp8JU2oyVV/RFNxfM01A4V2Nmo5ogR3xEAkuLoteDgZMqqrQ3sW31IcSbUNQlrntaBS+nYl1Qh3Lk0/bokNNbrv9BO728jNVfWFrbqgALxeGucSW1DbIDc92ImBvurJR57FXq5EtRXqy6O0u/iANDTaGhjjTIIESSAd5kwiUduXT+yW5eZGuKrGuaX1HZY6Yd3pabmhzBLBI5bbc0Wlu6X57SHqSqztaUQxu47o+oyduZ5lYS5s2XItUEhAEAQBAEB4UB87V4TWNKm22n2jDUh15Ibe6ZLSwh4IJBGNsHK4nhyOKSStX17+7cx0OkdXTaGytUqQ2HNpgQMy2+7/c32XRHHU3LvX3NFGm2Z9dwo1H1XNIaX0BTDhuHS/Ps4KmTC5Sk1tar6kOFt+wy6XghhgfTYAKoe4XX3RSezaxrREtgARhZw4d7Wlzvv0rsvoVUD2p+H29rd2bC0VKZAIGKbKJZEEdcx4BHwsdV0qtfBKh4auzq8LoGnSYx0S1tuOgwPiF04o6YKPYvFUqNSuWCAyCk59W52GswwdXEZcfsPVZ03K3yXL+StWzWtCxi4tRc9lopio10hzS4sMRggx1WWVOSpK/kVkrVGLRcG7zTWDXltKi1p6PplxcQOX8mfNZQwbrXvSXxV/wBFVDv5FfCuFvp1WOdTY21lRr6gdLqrnOaQ4iJ/lJycTCjFhcZqTS5O335fwRGLTLtbwkvq1XsDWudRsa+BcHy/M77ECVaeC5SlGk2qvz3JcLba7GXS8EMMa6m0NFUPeC5pDopPb9DWhsSW4581SPD7JNbXb+D6cvzcqoeR7W/DzTUu7Nrm9pTgEyBTbSLSIPjGOcDoj4Varra18Kol49zr8Koup0mMdu0W7zgGB8QujFFxgk+heKpUaKjw0EnYAn2V26VljNwlsUaf+UH3z+6ph/YiseSNa0LBAEAQGNugDavaMJbM3tH0vxgxyd4q+u40ymipWi780y4tubcNxInAkqul1dFtSuiI19ItuD22zEzienmp0SuqI1Rq7DtdTBaLhLotjMg4BxsD1KaJdhqROtqWMIDnBpdgAmJ5Y9woUW+RLklzI09ZTc4sa8FwmQDkWmD8qXCSVtEKSboqdrh2wpC2bS50nI6ADmcE+SnR6uojV62ksGvpEE9o2AYJkQDEwo0S7E649wNdT7vfb3vpzvJgfKaJdhqXckdWwCb2xBdM8gQCfchNL7E6kQdxCkAHGo0AzGd439pTRK6ojXHuS1OotLA0S55gZgQBLifIfsijdsN0QdxCm2L3taSTGZmHEf8AfRTok+SGtLmV/wCIg1KjRbFNsuJdGd42wAIk+Knw9k+5GvdrsXDW07rL23/pnMxP2VdDq62J1K6K2cSZe1hPec24RkcufPdT4bpsjWro9qa9trnUyH2ZcAcxzj0BjyRQd09g5qrRqY4EAjYiR6qhc9QBAEAQBAEAQGH/ABICoGOY5oN1r3Ww6wS7EyB4kLLxfW0te8rq3o0jUsgm9sN+o3CB5nkr6o87JtFen1zHsc+QGtc5skiO44iZ2jCrHIpLV03+RCkmrPNPxKlUpio17bDEEkDJEweh8EjlhKOpPYKSasuqV2NwXNByYJAwBJ9hlXckubJtHjNSwmA9pOcAgnG+FCknyYtFqsSEAQBAZeJa0UWXRc44a0budBIHhsSTyAJWeXJojfwRWUqRQ3jNO6kxxh1VlwHSbYHrPwq+PG1F82RrWy7nvD+IU9SyJbdb32Aglt3VMeSORV16omMlJHtPilLtXUbocxoJnaMznwA+QpWaGpwvdDUromOK0Lb+1ZbMTIiYmPOMp42Or1KhrjV2V1ON6dv1VmDE5cNi0O9cEH1UPiMS5yRGuPc3scCAQZBEgjmCtk7LnqAIDhO0RqPLLjYO2JNhEOqSPqOHfU6I5LoU9Kvrt8jDTbr2l9XhTn95zm33XQA4MiyyIDp28fDZVWRLZLYs8bZY3h7w9jg5jbQAbGuaSBPdi6Lc8xhRrVNE6HaZPW6A1HEhwAc0NdIkwHT3TODk9eSiM0kTKFs9ocPscHA/z1XHG/aEn4x7I52q9nyChTssfpbnvJOHUwzG+C+T/qCqpbJeZOndmajwx0tL3NJaacQ2BbTDoxO/eOfBXeRdPyyqg+pKrw09re0tju4cCYLebQCBMdRhFk9WmHDe0QqcHkPhxFzg5v8A4w6+MEGC4uOIO3RFl5bEPHzLtNoLS0ut7rXiA2B3y08ySfpMk7yoc75FlAnq6ZvpvaJtJBA/S4RI8iB6Soi1TRMlumZn8IkOF2TTewGNr3l0/I9lZZfqV8MvqaIuFYEgdoIHh/DDfvKqp1XkTp5+ZE8O7xdOTVD9uQp2R9yp8TavL7jRvfmSpaCOzF2GUnU/EzZnw+n5Rzu/bYUKr2GajoX0abg215LbRAMk7Auc5xwOg2yrOak02VUXFHS09KxjW/paB7CFk3bs0SpUWKCQgCAIAgCAIDjM4fWuql3ZkvD2h9zi4NM2NDbYaBiYOd8rmWOdyut733921Gel7mdvADTjs207WijDHSGuNNtVrriGn9bSDBy1Z/pnF+rVKtvZfP4keHXLyOnwjRmlSLXhsl9R0Ny0B73OtEgYExtyW+HG4wqXd/Nl4qlTOTV4A806De47s6bmPYXFrXXW5uDCeUbCZ3WEuGk4xWzpU1y+xn4bpI1u4Lc2vLafaVJtcAe7/AFMZiQAbuuCtPAtStK3y+FFtHP86Fem4H2dS5jWNipTcCN7W0OzcNuuVWHD6ZWkua+lELHT/Ox3V1moQBAEBk1/DmVovBkBwaQXAi4QdiFnPHGfMrKKfMq0/DLOxh2KTHNzJJuDcyT/AOKrHFp010RCjVeRHQcK7E0oIhlN7HYi4vc113hkO90hi0NV0TEYVR7reGdqavegVKTaeBtaXmfH6h7JPFq1b81X1DjdlWk4S5pYXFnceX91rpJNNzJLnOJLsjPQBVhhaabrZ38q6tkKB67hH8S9paP4zakRHdbQNK35lHg9ZSXe/lROje/zkbeHabsqTKZM2NDZ6wIWuOGiCj2LRVKjQrkhAEAQBAEAQBAEAQBAEAQBAEAQBAEAQBAEAQBAEAQBAEAQBAEAQBAEAQBAEAQBAEAQBAEAQBAEAQBAEAQBAEAQBAEAQBAEAQBAEAQBAEBQ97i4hvID1JP9PuuOc8ssko4/+KXvb/hfXyLpJK2R7ZwLWlszMkR/VVefLCcISjd3bVfz25/InSmm0wNa3O8DnvOYRekMT1Pel7+tdN/jz6DwmH60DdruZiOQMKJ+kIw/dGV86ronX5/IWNvk0eio50FuBsQd5Dh+0q3i5ctPHsuTT53a+1/IUlzNC7TMpc5zSSSLACfgfvcuSc8mOcpza0K38l97+RdJNUuZWNVdEY70GY/SSs1xmvS47etTv2N+f5sToq77Aa5sEwYEcp+owNvtuoXpLE4uSTpV5/udLl9OfkPCd0et1rTMgiBzG8GDHqrR4/G0201XfydNL2PYPGzz86IBtcZJAAg7b84VX6RhpTUZO7VKny99e+6HhPuDqHElrW7slrsRJGOfkkuKyTm8eOPONxltV1t1ur8vkToSVt9S5ri1pL+Un0kx8LpU3jxueV8rfu/wUq3SK/zY6OmYiM7T9lj+uh/1lbdVW/K/p/Zbw2TqFxaC3BPXyP7wtMkssoKWLZvv7H96Kqk9yt2rANtriQYwOds/19ljLjlGXh6ZNrbZdav8/wAFljtXZ7+cbIAkzG3jsrfr8WqMVb1V8+Xn5uuS3ew8N02RbrgeTvOMbxPuqL0jButMvbW3OvqT4TPaeq3DgR3nAHl3Sf2CnFxm7WRNbySfTZvb4Ihw7eQbrWkTB3A23nZI+kMcotpPml8eX+HuutB42ibHOJB2b0O+x/eFpCWac1Kqj2fPk/uQ1FLzI1dUGuthxONh1mPsoy8bHHk8PS29uS78vz7BY21Z4da3G+Y9JMf19lV+kMS0rfevde2/vT2V8mT4b3PX6xoneAHGeRt3hJ8fjhd3STd99POvZ/gLG3+dydGtcDgiOR32n9wtsPELLFtJquj58r+aa+5WUaM41hwS0jvubGDMB20HqAuJcfNqMnFr1nGtndauVN9Vv/Bp4a3V9Cw61uN8x8mBj39lu/SGJaav1qfx5be57K2V8N7lmorhkYJJwAI+5wteJ4lYUtm2+S2+raRWMdRB2rAnBxPuBJCzlx0I3ae1/FK2vbXuvayVjZ5T1gcYhw8SIG1w+FGPj4TklpkvNqul/T++aJeNonp9SHzE4j52/wClpw/Fwzt6b2+/L/D38iJQceZTU1ZF/dItIzg4xynzXNl42cfEuLSjW+z226Jt+zb5lljW2/MtGpBjcZIIIzhpPpyW64uMqatbtNNdlfu6MroaI09a08jmIEZMzEex9lTH6QxzWye9Uuru6r4PnXK+RLxtHoryWkfS6RHMOE/0PsrLibnBr9srVdpK/wCHfsVDTs+6NC7TMIAgCAIAgCAICoUyHk8iACPEbH5WCxSjmc09mt15rk/nv7i1+rRNzASD0n5CvLGpSUn0+5Ce1FLdI0CJMdOQzP8AcrnjwONLSm67dFvf1XWy3iPmTq0A6ZnIj5la5eHjku73VERk0TZTAmOZn4A/ZXx4lBya6u/kl9iG7DAeZnJ9uSmCkr1O9wxUYHAg7EQVGXHHLBwlyaphNp2itumAiSTG0+RGw8ysY8JFVbbrlfsa5KlyZZzZ4zSACJMCIHIQQf25qsOBhCKim6VUuipp/brb8w8je54dI07yfq/1Ou+4UPgMUlUrf7v/AKlb+DWw8Rr87EmacAgkkkTv4xy9FpDhoxabbbV8/Py5fAhzJU6IbEcm2+gVsXDxx1XRV7g5NknsDgQdiIPqtMmOOSDhLk1T95CdO0Vs0wBBkkgzJ8o+ywhwkItSbbad2/ZX0LObZcuooVGgJnP1Xettv2XO+Gjq1W/3avfpr4UW1OqIM0gbEEjAHnG0lZY+Ax460NrZL21yt8/hRZ5G+Z6dKIjO0fMqz4KDVW+VfOyPEY/KickkZME4BdM/cp+jhqtttbuulyu/q/Z0GthmlAjJMER4RtgJDg4RSVt1VeVcuX+fMObZeusoVOogmfFp/wDXZYS4eMpOXmn8Cyk+RAaQDIJBzkbwSTE8tzssVwONO4tp779abbq+a3b5Uy3iM8Ojb1MZxOBdk/Kj9Bjvm6327Xz+L33seIy9jACT1Mn2A/ZdUMag5NdXfyS+xRuyLaAEeDi71dM/crOPDQjVdG5e+V39WS5Mr/KN3BIxGDykmJ5bnZZfocd3FtOq27W3V9OfSmT4jJ16N4gkgc4jPuteI4dZo6W2l15br3p/LciMtO5B2jB5mM4nGQQfusZ8BCTdt1vt03TT890+5ZZGiR048dwfYR9lq+Fg3e/NP4KvoRrZ7QoBmATGwHIBOH4aOBVFulsl2X51dvzIlNy5nrqIM+ME+mytLh4Nyb618uQ1M8OnBJPUk+7bT8Kr4XG22+rv4qvoNbK6umGCASRAEGIgEfuVjl4SO0optqlzrle/zdllPoxR05Fk7NBP/wCjPP1PumDhJQWNPlG339Z318rftsSnd+ZpXeZhAEAQBAEAQBAEAQBA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9394" name="Picture 2" descr="http://www.mathsisfun.com/data/images/2xp1-graph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929066"/>
            <a:ext cx="2047875" cy="2352675"/>
          </a:xfrm>
          <a:prstGeom prst="rect">
            <a:avLst/>
          </a:prstGeom>
          <a:noFill/>
        </p:spPr>
      </p:pic>
      <p:pic>
        <p:nvPicPr>
          <p:cNvPr id="59398" name="Picture 6" descr="http://www.funmaths.com/math_tutorials/images/tutorial_graphs_straight_lines_clip_image00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1500174"/>
            <a:ext cx="4594011" cy="2286016"/>
          </a:xfrm>
          <a:prstGeom prst="rect">
            <a:avLst/>
          </a:prstGeom>
          <a:noFill/>
        </p:spPr>
      </p:pic>
      <p:pic>
        <p:nvPicPr>
          <p:cNvPr id="59400" name="Picture 8" descr="http://www.mentalstarters.co.uk/Yr%206%20Screenshots/Function%20Machin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1571612"/>
            <a:ext cx="2428892" cy="18216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9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Write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down 2 solutions to each of these problems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48" y="2714620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Q1.   A line parallel to y = 2x + 4</a:t>
            </a:r>
          </a:p>
          <a:p>
            <a:r>
              <a:rPr lang="en-GB" sz="4000" dirty="0" smtClean="0"/>
              <a:t>Q2.   A line steeper than y = 3x - 4</a:t>
            </a:r>
          </a:p>
          <a:p>
            <a:r>
              <a:rPr lang="en-GB" sz="4000" dirty="0" smtClean="0"/>
              <a:t>Q3.   A line that crosses the y axis at 3</a:t>
            </a:r>
            <a:endParaRPr lang="en-GB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42910" y="214290"/>
            <a:ext cx="7915276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10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Find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the gradients of each of these lines.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72708" name="Picture 4" descr="http://mathsteaching.files.wordpress.com/2008/01/finding-the-gradient-of-lines-on-a-simple-grid.jpg"/>
          <p:cNvPicPr>
            <a:picLocks noChangeAspect="1" noChangeArrowheads="1"/>
          </p:cNvPicPr>
          <p:nvPr/>
        </p:nvPicPr>
        <p:blipFill>
          <a:blip r:embed="rId2"/>
          <a:srcRect t="12324"/>
          <a:stretch>
            <a:fillRect/>
          </a:stretch>
        </p:blipFill>
        <p:spPr bwMode="auto">
          <a:xfrm>
            <a:off x="214282" y="2143116"/>
            <a:ext cx="8929718" cy="318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42910" y="214290"/>
            <a:ext cx="7915276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11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Find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the equation of each of these 5 lines.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72706" name="Picture 2" descr="http://mathsteaching.files.wordpress.com/2008/01/finding-equations-1.jpg"/>
          <p:cNvPicPr>
            <a:picLocks noChangeAspect="1" noChangeArrowheads="1"/>
          </p:cNvPicPr>
          <p:nvPr/>
        </p:nvPicPr>
        <p:blipFill>
          <a:blip r:embed="rId2"/>
          <a:srcRect t="9194"/>
          <a:stretch>
            <a:fillRect/>
          </a:stretch>
        </p:blipFill>
        <p:spPr bwMode="auto">
          <a:xfrm>
            <a:off x="357158" y="1928802"/>
            <a:ext cx="8429684" cy="4247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12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Find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the equation of the 5 straight lines below.  You are given 2 points on each line.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71604" y="2643182"/>
          <a:ext cx="5786478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1928826"/>
                <a:gridCol w="1928826"/>
              </a:tblGrid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(1,4)</a:t>
                      </a:r>
                      <a:endParaRPr lang="en-US" sz="3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(3,10)</a:t>
                      </a:r>
                      <a:endParaRPr lang="en-US" sz="3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(0,3)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(4,11)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(2,6)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(5,18)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Q4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(1,7)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(4,10)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Q5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(4,6)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(7,12)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42910" y="214290"/>
            <a:ext cx="7915276" cy="15001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13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Find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the equation of each of these 5 lines.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000232" y="1428736"/>
            <a:ext cx="5272040" cy="5116528"/>
            <a:chOff x="1469" y="496"/>
            <a:chExt cx="3599" cy="3558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1469" y="496"/>
              <a:ext cx="3564" cy="3558"/>
              <a:chOff x="1064" y="316"/>
              <a:chExt cx="3564" cy="3558"/>
            </a:xfrm>
          </p:grpSpPr>
          <p:grpSp>
            <p:nvGrpSpPr>
              <p:cNvPr id="22" name="Group 5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1244" y="616"/>
                <a:chExt cx="3140" cy="3140"/>
              </a:xfrm>
            </p:grpSpPr>
            <p:grpSp>
              <p:nvGrpSpPr>
                <p:cNvPr id="67" name="Group 6"/>
                <p:cNvGrpSpPr>
                  <a:grpSpLocks/>
                </p:cNvGrpSpPr>
                <p:nvPr/>
              </p:nvGrpSpPr>
              <p:grpSpPr bwMode="auto">
                <a:xfrm>
                  <a:off x="1244" y="616"/>
                  <a:ext cx="3140" cy="3140"/>
                  <a:chOff x="773" y="1401"/>
                  <a:chExt cx="3140" cy="3140"/>
                </a:xfrm>
              </p:grpSpPr>
              <p:sp>
                <p:nvSpPr>
                  <p:cNvPr id="70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71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72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7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74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75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7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77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78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79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0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1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3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4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5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6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7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8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9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40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0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5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7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8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9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0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1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2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3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4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5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6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7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8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09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55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10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11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12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13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14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15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16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17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18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19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0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1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2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3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4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5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6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7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8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9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71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0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1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2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3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4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5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6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7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8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9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40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41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42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43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44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45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46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47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48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49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187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50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51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52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53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54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55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56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57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58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59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60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61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62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63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64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65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66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67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68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69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02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70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71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72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73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74" name="Rectangle 11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75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76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77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78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79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0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1" name="Rectangle 11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2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3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4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5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6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7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8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89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18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90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91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92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93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94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95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96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97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98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99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00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01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02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03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04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05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06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07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08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09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34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10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11" name="Rectangle 14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12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13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14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15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16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17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18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19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20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21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22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23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24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25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26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27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28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29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50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30" name="Rectangle 16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3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32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33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34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35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36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37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38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39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40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41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42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43" name="Rectangle 18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44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45" name="Rectangle 18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46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47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48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49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65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50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51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52" name="Rectangle 18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53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54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55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56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57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58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59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60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61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62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63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64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65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66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67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68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69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81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70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71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72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73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74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75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76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77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78" name="Rectangle 21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79" name="Rectangle 21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80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81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82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83" name="Rectangle 22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84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85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86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87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88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89" name="Rectangle 22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2971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90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91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92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93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94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95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96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97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98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299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0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1" name="Rectangle 23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2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3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4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5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6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7" name="Rectangle 24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8" name="Rectangle 24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09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128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0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1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2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3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4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5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6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7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9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20" name="Rectangle 25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21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22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23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24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25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26" name="Rectangle 26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27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28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29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285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30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31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32" name="Rectangle 26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33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34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35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36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37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38" name="Rectangle 27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39" name="Rectangle 27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40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41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42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43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44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45" name="Rectangle 28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46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47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48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49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442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50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51" name="Rectangle 28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52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53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54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55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56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57" name="Rectangle 29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58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59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60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61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62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63" name="Rectangle 30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64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65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66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67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68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69" name="Rectangle 30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599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70" name="Rectangle 30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71" name="Rectangle 30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72" name="Rectangle 30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73" name="Rectangle 31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74" name="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75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76" name="Rectangle 31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77" name="Rectangle 31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78" name="Rectangle 31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79" name="Rectangle 31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80" name="Rectangle 31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81" name="Rectangle 31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82" name="Rectangle 31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83" name="Rectangle 32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84" name="Rectangle 32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85" name="Rectangle 32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86" name="Rectangle 32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87" name="Rectangle 32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88" name="Rectangle 32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89" name="Rectangle 32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756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90" name="Rectangle 32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91" name="Rectangle 32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92" name="Rectangle 32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93" name="Rectangle 33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94" name="Rectangle 33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95" name="Rectangle 33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96" name="Rectangle 33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97" name="Rectangle 33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98" name="Rectangle 33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99" name="Rectangle 33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00" name="Rectangle 33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01" name="Rectangle 33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02" name="Rectangle 33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03" name="Rectangle 34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04" name="Rectangle 34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05" name="Rectangle 34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06" name="Rectangle 34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07" name="Rectangle 34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08" name="Rectangle 34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09" name="Rectangle 34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3913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10" name="Rectangle 34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11" name="Rectangle 34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12" name="Rectangle 34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13" name="Rectangle 35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14" name="Rectangle 35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15" name="Rectangle 35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16" name="Rectangle 35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17" name="Rectangle 35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18" name="Rectangle 35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19" name="Rectangle 35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20" name="Rectangle 35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21" name="Rectangle 35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22" name="Rectangle 35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23" name="Rectangle 36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24" name="Rectangle 36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25" name="Rectangle 36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26" name="Rectangle 36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27" name="Rectangle 36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28" name="Rectangle 36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29" name="Rectangle 36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070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30" name="Rectangle 36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31" name="Rectangle 36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32" name="Rectangle 36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33" name="Rectangle 37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34" name="Rectangle 37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35" name="Rectangle 37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36" name="Rectangle 37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37" name="Rectangle 37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38" name="Rectangle 37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39" name="Rectangle 37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40" name="Rectangle 37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41" name="Rectangle 37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42" name="Rectangle 37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43" name="Rectangle 38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44" name="Rectangle 38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45" name="Rectangle 38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46" name="Rectangle 38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47" name="Rectangle 38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48" name="Rectangle 38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49" name="Rectangle 38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227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50" name="Rectangle 387"/>
                  <p:cNvSpPr>
                    <a:spLocks noChangeArrowheads="1"/>
                  </p:cNvSpPr>
                  <p:nvPr/>
                </p:nvSpPr>
                <p:spPr bwMode="auto">
                  <a:xfrm>
                    <a:off x="1401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51" name="Rectangle 388"/>
                  <p:cNvSpPr>
                    <a:spLocks noChangeArrowheads="1"/>
                  </p:cNvSpPr>
                  <p:nvPr/>
                </p:nvSpPr>
                <p:spPr bwMode="auto">
                  <a:xfrm>
                    <a:off x="1558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52" name="Rectangle 389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53" name="Rectangle 390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54" name="Rectangle 391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55" name="Rectangle 392"/>
                  <p:cNvSpPr>
                    <a:spLocks noChangeArrowheads="1"/>
                  </p:cNvSpPr>
                  <p:nvPr/>
                </p:nvSpPr>
                <p:spPr bwMode="auto">
                  <a:xfrm>
                    <a:off x="930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56" name="Rectangle 393"/>
                  <p:cNvSpPr>
                    <a:spLocks noChangeArrowheads="1"/>
                  </p:cNvSpPr>
                  <p:nvPr/>
                </p:nvSpPr>
                <p:spPr bwMode="auto">
                  <a:xfrm>
                    <a:off x="1087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57" name="Rectangle 394"/>
                  <p:cNvSpPr>
                    <a:spLocks noChangeArrowheads="1"/>
                  </p:cNvSpPr>
                  <p:nvPr/>
                </p:nvSpPr>
                <p:spPr bwMode="auto">
                  <a:xfrm>
                    <a:off x="1244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58" name="Rectangle 395"/>
                  <p:cNvSpPr>
                    <a:spLocks noChangeArrowheads="1"/>
                  </p:cNvSpPr>
                  <p:nvPr/>
                </p:nvSpPr>
                <p:spPr bwMode="auto">
                  <a:xfrm>
                    <a:off x="2029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59" name="Rectangle 396"/>
                  <p:cNvSpPr>
                    <a:spLocks noChangeArrowheads="1"/>
                  </p:cNvSpPr>
                  <p:nvPr/>
                </p:nvSpPr>
                <p:spPr bwMode="auto">
                  <a:xfrm>
                    <a:off x="2186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60" name="Rectangle 397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61" name="Rectangle 398"/>
                  <p:cNvSpPr>
                    <a:spLocks noChangeArrowheads="1"/>
                  </p:cNvSpPr>
                  <p:nvPr/>
                </p:nvSpPr>
                <p:spPr bwMode="auto">
                  <a:xfrm>
                    <a:off x="3128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62" name="Rectangle 399"/>
                  <p:cNvSpPr>
                    <a:spLocks noChangeArrowheads="1"/>
                  </p:cNvSpPr>
                  <p:nvPr/>
                </p:nvSpPr>
                <p:spPr bwMode="auto">
                  <a:xfrm>
                    <a:off x="3285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63" name="Rectangle 400"/>
                  <p:cNvSpPr>
                    <a:spLocks noChangeArrowheads="1"/>
                  </p:cNvSpPr>
                  <p:nvPr/>
                </p:nvSpPr>
                <p:spPr bwMode="auto">
                  <a:xfrm>
                    <a:off x="3442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64" name="Rectangle 401"/>
                  <p:cNvSpPr>
                    <a:spLocks noChangeArrowheads="1"/>
                  </p:cNvSpPr>
                  <p:nvPr/>
                </p:nvSpPr>
                <p:spPr bwMode="auto">
                  <a:xfrm>
                    <a:off x="2343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65" name="Rectangle 402"/>
                  <p:cNvSpPr>
                    <a:spLocks noChangeArrowheads="1"/>
                  </p:cNvSpPr>
                  <p:nvPr/>
                </p:nvSpPr>
                <p:spPr bwMode="auto">
                  <a:xfrm>
                    <a:off x="2500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66" name="Rectangle 403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67" name="Rectangle 404"/>
                  <p:cNvSpPr>
                    <a:spLocks noChangeArrowheads="1"/>
                  </p:cNvSpPr>
                  <p:nvPr/>
                </p:nvSpPr>
                <p:spPr bwMode="auto">
                  <a:xfrm>
                    <a:off x="2814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68" name="Rectangle 405"/>
                  <p:cNvSpPr>
                    <a:spLocks noChangeArrowheads="1"/>
                  </p:cNvSpPr>
                  <p:nvPr/>
                </p:nvSpPr>
                <p:spPr bwMode="auto">
                  <a:xfrm>
                    <a:off x="3599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69" name="Rectangle 406"/>
                  <p:cNvSpPr>
                    <a:spLocks noChangeArrowheads="1"/>
                  </p:cNvSpPr>
                  <p:nvPr/>
                </p:nvSpPr>
                <p:spPr bwMode="auto">
                  <a:xfrm>
                    <a:off x="3756" y="4384"/>
                    <a:ext cx="157" cy="157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68" name="Line 407"/>
                <p:cNvSpPr>
                  <a:spLocks noChangeShapeType="1"/>
                </p:cNvSpPr>
                <p:nvPr/>
              </p:nvSpPr>
              <p:spPr bwMode="auto">
                <a:xfrm>
                  <a:off x="2814" y="616"/>
                  <a:ext cx="0" cy="31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9" name="Line 408"/>
                <p:cNvSpPr>
                  <a:spLocks noChangeShapeType="1"/>
                </p:cNvSpPr>
                <p:nvPr/>
              </p:nvSpPr>
              <p:spPr bwMode="auto">
                <a:xfrm>
                  <a:off x="1244" y="2186"/>
                  <a:ext cx="31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3" name="Text Box 409"/>
              <p:cNvSpPr txBox="1">
                <a:spLocks noChangeArrowheads="1"/>
              </p:cNvSpPr>
              <p:nvPr/>
            </p:nvSpPr>
            <p:spPr bwMode="auto">
              <a:xfrm>
                <a:off x="2696" y="2212"/>
                <a:ext cx="1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sp>
            <p:nvSpPr>
              <p:cNvPr id="24" name="Text Box 410"/>
              <p:cNvSpPr txBox="1">
                <a:spLocks noChangeArrowheads="1"/>
              </p:cNvSpPr>
              <p:nvPr/>
            </p:nvSpPr>
            <p:spPr bwMode="auto">
              <a:xfrm>
                <a:off x="2691" y="2160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25" name="Text Box 411"/>
              <p:cNvSpPr txBox="1">
                <a:spLocks noChangeArrowheads="1"/>
              </p:cNvSpPr>
              <p:nvPr/>
            </p:nvSpPr>
            <p:spPr bwMode="auto">
              <a:xfrm>
                <a:off x="2860" y="2168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26" name="Text Box 412"/>
              <p:cNvSpPr txBox="1">
                <a:spLocks noChangeArrowheads="1"/>
              </p:cNvSpPr>
              <p:nvPr/>
            </p:nvSpPr>
            <p:spPr bwMode="auto">
              <a:xfrm>
                <a:off x="3012" y="2168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27" name="Text Box 413"/>
              <p:cNvSpPr txBox="1">
                <a:spLocks noChangeArrowheads="1"/>
              </p:cNvSpPr>
              <p:nvPr/>
            </p:nvSpPr>
            <p:spPr bwMode="auto">
              <a:xfrm>
                <a:off x="3172" y="2168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28" name="Text Box 414"/>
              <p:cNvSpPr txBox="1">
                <a:spLocks noChangeArrowheads="1"/>
              </p:cNvSpPr>
              <p:nvPr/>
            </p:nvSpPr>
            <p:spPr bwMode="auto">
              <a:xfrm>
                <a:off x="3316" y="2168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29" name="Text Box 415"/>
              <p:cNvSpPr txBox="1">
                <a:spLocks noChangeArrowheads="1"/>
              </p:cNvSpPr>
              <p:nvPr/>
            </p:nvSpPr>
            <p:spPr bwMode="auto">
              <a:xfrm>
                <a:off x="3468" y="2168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30" name="Text Box 416"/>
              <p:cNvSpPr txBox="1">
                <a:spLocks noChangeArrowheads="1"/>
              </p:cNvSpPr>
              <p:nvPr/>
            </p:nvSpPr>
            <p:spPr bwMode="auto">
              <a:xfrm>
                <a:off x="3636" y="2168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31" name="Text Box 417"/>
              <p:cNvSpPr txBox="1">
                <a:spLocks noChangeArrowheads="1"/>
              </p:cNvSpPr>
              <p:nvPr/>
            </p:nvSpPr>
            <p:spPr bwMode="auto">
              <a:xfrm>
                <a:off x="3788" y="2168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32" name="Text Box 418"/>
              <p:cNvSpPr txBox="1">
                <a:spLocks noChangeArrowheads="1"/>
              </p:cNvSpPr>
              <p:nvPr/>
            </p:nvSpPr>
            <p:spPr bwMode="auto">
              <a:xfrm>
                <a:off x="3936" y="2172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33" name="Text Box 419"/>
              <p:cNvSpPr txBox="1">
                <a:spLocks noChangeArrowheads="1"/>
              </p:cNvSpPr>
              <p:nvPr/>
            </p:nvSpPr>
            <p:spPr bwMode="auto">
              <a:xfrm>
                <a:off x="4096" y="2168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34" name="Text Box 420"/>
              <p:cNvSpPr txBox="1">
                <a:spLocks noChangeArrowheads="1"/>
              </p:cNvSpPr>
              <p:nvPr/>
            </p:nvSpPr>
            <p:spPr bwMode="auto">
              <a:xfrm>
                <a:off x="4236" y="2168"/>
                <a:ext cx="22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35" name="Text Box 421"/>
              <p:cNvSpPr txBox="1">
                <a:spLocks noChangeArrowheads="1"/>
              </p:cNvSpPr>
              <p:nvPr/>
            </p:nvSpPr>
            <p:spPr bwMode="auto">
              <a:xfrm>
                <a:off x="1240" y="2172"/>
                <a:ext cx="22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36" name="Text Box 422"/>
              <p:cNvSpPr txBox="1">
                <a:spLocks noChangeArrowheads="1"/>
              </p:cNvSpPr>
              <p:nvPr/>
            </p:nvSpPr>
            <p:spPr bwMode="auto">
              <a:xfrm>
                <a:off x="1408" y="2172"/>
                <a:ext cx="21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37" name="Text Box 423"/>
              <p:cNvSpPr txBox="1">
                <a:spLocks noChangeArrowheads="1"/>
              </p:cNvSpPr>
              <p:nvPr/>
            </p:nvSpPr>
            <p:spPr bwMode="auto">
              <a:xfrm>
                <a:off x="1560" y="2176"/>
                <a:ext cx="20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38" name="Text Box 424"/>
              <p:cNvSpPr txBox="1">
                <a:spLocks noChangeArrowheads="1"/>
              </p:cNvSpPr>
              <p:nvPr/>
            </p:nvSpPr>
            <p:spPr bwMode="auto">
              <a:xfrm>
                <a:off x="1724" y="2172"/>
                <a:ext cx="22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39" name="Text Box 425"/>
              <p:cNvSpPr txBox="1">
                <a:spLocks noChangeArrowheads="1"/>
              </p:cNvSpPr>
              <p:nvPr/>
            </p:nvSpPr>
            <p:spPr bwMode="auto">
              <a:xfrm>
                <a:off x="1868" y="2176"/>
                <a:ext cx="236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40" name="Text Box 426"/>
              <p:cNvSpPr txBox="1">
                <a:spLocks noChangeArrowheads="1"/>
              </p:cNvSpPr>
              <p:nvPr/>
            </p:nvSpPr>
            <p:spPr bwMode="auto">
              <a:xfrm>
                <a:off x="2032" y="2172"/>
                <a:ext cx="22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41" name="Text Box 427"/>
              <p:cNvSpPr txBox="1">
                <a:spLocks noChangeArrowheads="1"/>
              </p:cNvSpPr>
              <p:nvPr/>
            </p:nvSpPr>
            <p:spPr bwMode="auto">
              <a:xfrm>
                <a:off x="2188" y="2172"/>
                <a:ext cx="24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42" name="Text Box 428"/>
              <p:cNvSpPr txBox="1">
                <a:spLocks noChangeArrowheads="1"/>
              </p:cNvSpPr>
              <p:nvPr/>
            </p:nvSpPr>
            <p:spPr bwMode="auto">
              <a:xfrm>
                <a:off x="2344" y="2172"/>
                <a:ext cx="23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43" name="Text Box 429"/>
              <p:cNvSpPr txBox="1">
                <a:spLocks noChangeArrowheads="1"/>
              </p:cNvSpPr>
              <p:nvPr/>
            </p:nvSpPr>
            <p:spPr bwMode="auto">
              <a:xfrm>
                <a:off x="2520" y="2176"/>
                <a:ext cx="232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44" name="Text Box 430"/>
              <p:cNvSpPr txBox="1">
                <a:spLocks noChangeArrowheads="1"/>
              </p:cNvSpPr>
              <p:nvPr/>
            </p:nvSpPr>
            <p:spPr bwMode="auto">
              <a:xfrm>
                <a:off x="1064" y="2168"/>
                <a:ext cx="2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45" name="Text Box 431"/>
              <p:cNvSpPr txBox="1">
                <a:spLocks noChangeArrowheads="1"/>
              </p:cNvSpPr>
              <p:nvPr/>
            </p:nvSpPr>
            <p:spPr bwMode="auto">
              <a:xfrm>
                <a:off x="4424" y="2068"/>
                <a:ext cx="20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46" name="Text Box 432"/>
              <p:cNvSpPr txBox="1">
                <a:spLocks noChangeArrowheads="1"/>
              </p:cNvSpPr>
              <p:nvPr/>
            </p:nvSpPr>
            <p:spPr bwMode="auto">
              <a:xfrm>
                <a:off x="2732" y="316"/>
                <a:ext cx="20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>
                    <a:latin typeface="Comic Sans MS" pitchFamily="66" charset="0"/>
                  </a:rPr>
                  <a:t>y</a:t>
                </a:r>
              </a:p>
            </p:txBody>
          </p:sp>
          <p:sp>
            <p:nvSpPr>
              <p:cNvPr id="47" name="Text Box 433"/>
              <p:cNvSpPr txBox="1">
                <a:spLocks noChangeArrowheads="1"/>
              </p:cNvSpPr>
              <p:nvPr/>
            </p:nvSpPr>
            <p:spPr bwMode="auto">
              <a:xfrm>
                <a:off x="2697" y="1992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48" name="Text Box 434"/>
              <p:cNvSpPr txBox="1">
                <a:spLocks noChangeArrowheads="1"/>
              </p:cNvSpPr>
              <p:nvPr/>
            </p:nvSpPr>
            <p:spPr bwMode="auto">
              <a:xfrm>
                <a:off x="2685" y="1842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49" name="Text Box 435"/>
              <p:cNvSpPr txBox="1">
                <a:spLocks noChangeArrowheads="1"/>
              </p:cNvSpPr>
              <p:nvPr/>
            </p:nvSpPr>
            <p:spPr bwMode="auto">
              <a:xfrm>
                <a:off x="2691" y="1689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50" name="Text Box 436"/>
              <p:cNvSpPr txBox="1">
                <a:spLocks noChangeArrowheads="1"/>
              </p:cNvSpPr>
              <p:nvPr/>
            </p:nvSpPr>
            <p:spPr bwMode="auto">
              <a:xfrm>
                <a:off x="2685" y="1530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51" name="Text Box 437"/>
              <p:cNvSpPr txBox="1">
                <a:spLocks noChangeArrowheads="1"/>
              </p:cNvSpPr>
              <p:nvPr/>
            </p:nvSpPr>
            <p:spPr bwMode="auto">
              <a:xfrm>
                <a:off x="2685" y="1365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52" name="Text Box 438"/>
              <p:cNvSpPr txBox="1">
                <a:spLocks noChangeArrowheads="1"/>
              </p:cNvSpPr>
              <p:nvPr/>
            </p:nvSpPr>
            <p:spPr bwMode="auto">
              <a:xfrm>
                <a:off x="2688" y="1212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53" name="Text Box 439"/>
              <p:cNvSpPr txBox="1">
                <a:spLocks noChangeArrowheads="1"/>
              </p:cNvSpPr>
              <p:nvPr/>
            </p:nvSpPr>
            <p:spPr bwMode="auto">
              <a:xfrm>
                <a:off x="2685" y="1056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54" name="Text Box 440"/>
              <p:cNvSpPr txBox="1">
                <a:spLocks noChangeArrowheads="1"/>
              </p:cNvSpPr>
              <p:nvPr/>
            </p:nvSpPr>
            <p:spPr bwMode="auto">
              <a:xfrm>
                <a:off x="2688" y="900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55" name="Text Box 441"/>
              <p:cNvSpPr txBox="1">
                <a:spLocks noChangeArrowheads="1"/>
              </p:cNvSpPr>
              <p:nvPr/>
            </p:nvSpPr>
            <p:spPr bwMode="auto">
              <a:xfrm>
                <a:off x="2685" y="738"/>
                <a:ext cx="18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56" name="Text Box 442"/>
              <p:cNvSpPr txBox="1">
                <a:spLocks noChangeArrowheads="1"/>
              </p:cNvSpPr>
              <p:nvPr/>
            </p:nvSpPr>
            <p:spPr bwMode="auto">
              <a:xfrm>
                <a:off x="2664" y="579"/>
                <a:ext cx="23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57" name="Text Box 443"/>
              <p:cNvSpPr txBox="1">
                <a:spLocks noChangeArrowheads="1"/>
              </p:cNvSpPr>
              <p:nvPr/>
            </p:nvSpPr>
            <p:spPr bwMode="auto">
              <a:xfrm>
                <a:off x="2676" y="2304"/>
                <a:ext cx="20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58" name="Text Box 444"/>
              <p:cNvSpPr txBox="1">
                <a:spLocks noChangeArrowheads="1"/>
              </p:cNvSpPr>
              <p:nvPr/>
            </p:nvSpPr>
            <p:spPr bwMode="auto">
              <a:xfrm>
                <a:off x="2664" y="2469"/>
                <a:ext cx="20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59" name="Text Box 445"/>
              <p:cNvSpPr txBox="1">
                <a:spLocks noChangeArrowheads="1"/>
              </p:cNvSpPr>
              <p:nvPr/>
            </p:nvSpPr>
            <p:spPr bwMode="auto">
              <a:xfrm>
                <a:off x="2658" y="2622"/>
                <a:ext cx="20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60" name="Text Box 446"/>
              <p:cNvSpPr txBox="1">
                <a:spLocks noChangeArrowheads="1"/>
              </p:cNvSpPr>
              <p:nvPr/>
            </p:nvSpPr>
            <p:spPr bwMode="auto">
              <a:xfrm>
                <a:off x="2655" y="2781"/>
                <a:ext cx="24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61" name="Text Box 447"/>
              <p:cNvSpPr txBox="1">
                <a:spLocks noChangeArrowheads="1"/>
              </p:cNvSpPr>
              <p:nvPr/>
            </p:nvSpPr>
            <p:spPr bwMode="auto">
              <a:xfrm>
                <a:off x="2655" y="2946"/>
                <a:ext cx="24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62" name="Text Box 448"/>
              <p:cNvSpPr txBox="1">
                <a:spLocks noChangeArrowheads="1"/>
              </p:cNvSpPr>
              <p:nvPr/>
            </p:nvSpPr>
            <p:spPr bwMode="auto">
              <a:xfrm>
                <a:off x="2655" y="3093"/>
                <a:ext cx="24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63" name="Text Box 449"/>
              <p:cNvSpPr txBox="1">
                <a:spLocks noChangeArrowheads="1"/>
              </p:cNvSpPr>
              <p:nvPr/>
            </p:nvSpPr>
            <p:spPr bwMode="auto">
              <a:xfrm>
                <a:off x="2658" y="3249"/>
                <a:ext cx="24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64" name="Text Box 450"/>
              <p:cNvSpPr txBox="1">
                <a:spLocks noChangeArrowheads="1"/>
              </p:cNvSpPr>
              <p:nvPr/>
            </p:nvSpPr>
            <p:spPr bwMode="auto">
              <a:xfrm>
                <a:off x="2652" y="3411"/>
                <a:ext cx="24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65" name="Text Box 451"/>
              <p:cNvSpPr txBox="1">
                <a:spLocks noChangeArrowheads="1"/>
              </p:cNvSpPr>
              <p:nvPr/>
            </p:nvSpPr>
            <p:spPr bwMode="auto">
              <a:xfrm>
                <a:off x="2661" y="3564"/>
                <a:ext cx="24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66" name="Text Box 452"/>
              <p:cNvSpPr txBox="1">
                <a:spLocks noChangeArrowheads="1"/>
              </p:cNvSpPr>
              <p:nvPr/>
            </p:nvSpPr>
            <p:spPr bwMode="auto">
              <a:xfrm>
                <a:off x="2631" y="3720"/>
                <a:ext cx="241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  <p:sp>
          <p:nvSpPr>
            <p:cNvPr id="9" name="Line 454"/>
            <p:cNvSpPr>
              <a:spLocks noChangeShapeType="1"/>
            </p:cNvSpPr>
            <p:nvPr/>
          </p:nvSpPr>
          <p:spPr bwMode="auto">
            <a:xfrm>
              <a:off x="3694" y="805"/>
              <a:ext cx="0" cy="313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Line 455"/>
            <p:cNvSpPr>
              <a:spLocks noChangeShapeType="1"/>
            </p:cNvSpPr>
            <p:nvPr/>
          </p:nvSpPr>
          <p:spPr bwMode="auto">
            <a:xfrm flipV="1">
              <a:off x="2378" y="853"/>
              <a:ext cx="1364" cy="27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456"/>
            <p:cNvSpPr>
              <a:spLocks noChangeShapeType="1"/>
            </p:cNvSpPr>
            <p:nvPr/>
          </p:nvSpPr>
          <p:spPr bwMode="auto">
            <a:xfrm flipV="1">
              <a:off x="2961" y="792"/>
              <a:ext cx="1056" cy="312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Line 457"/>
            <p:cNvSpPr>
              <a:spLocks noChangeShapeType="1"/>
            </p:cNvSpPr>
            <p:nvPr/>
          </p:nvSpPr>
          <p:spPr bwMode="auto">
            <a:xfrm>
              <a:off x="2680" y="888"/>
              <a:ext cx="2048" cy="204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458"/>
            <p:cNvSpPr>
              <a:spLocks noChangeShapeType="1"/>
            </p:cNvSpPr>
            <p:nvPr/>
          </p:nvSpPr>
          <p:spPr bwMode="auto">
            <a:xfrm flipV="1">
              <a:off x="1749" y="1938"/>
              <a:ext cx="2955" cy="1476"/>
            </a:xfrm>
            <a:prstGeom prst="line">
              <a:avLst/>
            </a:prstGeom>
            <a:noFill/>
            <a:ln w="19050">
              <a:solidFill>
                <a:srgbClr val="ADB038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459"/>
            <p:cNvSpPr>
              <a:spLocks noChangeShapeType="1"/>
            </p:cNvSpPr>
            <p:nvPr/>
          </p:nvSpPr>
          <p:spPr bwMode="auto">
            <a:xfrm flipH="1" flipV="1">
              <a:off x="2538" y="1056"/>
              <a:ext cx="714" cy="2877"/>
            </a:xfrm>
            <a:prstGeom prst="line">
              <a:avLst/>
            </a:prstGeom>
            <a:noFill/>
            <a:ln w="19050">
              <a:solidFill>
                <a:srgbClr val="0FA5B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 Box 460"/>
            <p:cNvSpPr txBox="1">
              <a:spLocks noChangeArrowheads="1"/>
            </p:cNvSpPr>
            <p:nvPr/>
          </p:nvSpPr>
          <p:spPr bwMode="auto">
            <a:xfrm>
              <a:off x="3274" y="830"/>
              <a:ext cx="300" cy="28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>
                  <a:solidFill>
                    <a:srgbClr val="FFFF99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16" name="Text Box 461"/>
            <p:cNvSpPr txBox="1">
              <a:spLocks noChangeArrowheads="1"/>
            </p:cNvSpPr>
            <p:nvPr/>
          </p:nvSpPr>
          <p:spPr bwMode="auto">
            <a:xfrm>
              <a:off x="3808" y="1459"/>
              <a:ext cx="300" cy="28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>
                  <a:solidFill>
                    <a:srgbClr val="FFFF99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17" name="Text Box 462"/>
            <p:cNvSpPr txBox="1">
              <a:spLocks noChangeArrowheads="1"/>
            </p:cNvSpPr>
            <p:nvPr/>
          </p:nvSpPr>
          <p:spPr bwMode="auto">
            <a:xfrm>
              <a:off x="4379" y="2991"/>
              <a:ext cx="300" cy="28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>
                  <a:solidFill>
                    <a:srgbClr val="FFFF99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18" name="Text Box 463"/>
            <p:cNvSpPr txBox="1">
              <a:spLocks noChangeArrowheads="1"/>
            </p:cNvSpPr>
            <p:nvPr/>
          </p:nvSpPr>
          <p:spPr bwMode="auto">
            <a:xfrm>
              <a:off x="4768" y="1660"/>
              <a:ext cx="300" cy="28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>
                  <a:solidFill>
                    <a:srgbClr val="FFFF99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19" name="Text Box 464"/>
            <p:cNvSpPr txBox="1">
              <a:spLocks noChangeArrowheads="1"/>
            </p:cNvSpPr>
            <p:nvPr/>
          </p:nvSpPr>
          <p:spPr bwMode="auto">
            <a:xfrm>
              <a:off x="2181" y="847"/>
              <a:ext cx="300" cy="28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>
                  <a:solidFill>
                    <a:srgbClr val="FFFF99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0" name="Line 465"/>
            <p:cNvSpPr>
              <a:spLocks noChangeShapeType="1"/>
            </p:cNvSpPr>
            <p:nvPr/>
          </p:nvSpPr>
          <p:spPr bwMode="auto">
            <a:xfrm flipV="1">
              <a:off x="1824" y="1245"/>
              <a:ext cx="2895" cy="2166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 Box 466"/>
            <p:cNvSpPr txBox="1">
              <a:spLocks noChangeArrowheads="1"/>
            </p:cNvSpPr>
            <p:nvPr/>
          </p:nvSpPr>
          <p:spPr bwMode="auto">
            <a:xfrm>
              <a:off x="2059" y="2703"/>
              <a:ext cx="300" cy="28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>
                  <a:solidFill>
                    <a:srgbClr val="FFFF99"/>
                  </a:solidFill>
                  <a:latin typeface="Comic Sans MS" pitchFamily="66" charset="0"/>
                </a:rPr>
                <a:t>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14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Find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the length of the line which joins each of these pairs of points.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71604" y="2643182"/>
          <a:ext cx="5786478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1928826"/>
                <a:gridCol w="1928826"/>
              </a:tblGrid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(1,4)</a:t>
                      </a:r>
                      <a:endParaRPr lang="en-US" sz="3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(3,10)</a:t>
                      </a:r>
                      <a:endParaRPr lang="en-US" sz="3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(0,3)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(4,11)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(2,6)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(5,18)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Q4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(1,7)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(4,10)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2602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Q5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(4,6)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 smtClean="0">
                          <a:solidFill>
                            <a:schemeClr val="tx1"/>
                          </a:solidFill>
                        </a:rPr>
                        <a:t>(7,12)</a:t>
                      </a: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What does thi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s machine do to each number?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24" y="2571744"/>
            <a:ext cx="8572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1</a:t>
            </a:r>
          </a:p>
          <a:p>
            <a:pPr algn="ctr"/>
            <a:r>
              <a:rPr lang="en-GB" sz="4000" dirty="0" smtClean="0"/>
              <a:t>2</a:t>
            </a:r>
          </a:p>
          <a:p>
            <a:pPr algn="ctr"/>
            <a:r>
              <a:rPr lang="en-GB" sz="4000" dirty="0" smtClean="0"/>
              <a:t>3</a:t>
            </a:r>
          </a:p>
          <a:p>
            <a:pPr algn="ctr"/>
            <a:r>
              <a:rPr lang="en-GB" sz="4000" dirty="0" smtClean="0"/>
              <a:t>4</a:t>
            </a:r>
          </a:p>
          <a:p>
            <a:pPr algn="ctr"/>
            <a:r>
              <a:rPr lang="en-GB" sz="4000" dirty="0" smtClean="0"/>
              <a:t>5</a:t>
            </a:r>
            <a:endParaRPr lang="en-GB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7500958" y="2571744"/>
            <a:ext cx="8572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3</a:t>
            </a:r>
          </a:p>
          <a:p>
            <a:pPr algn="ctr"/>
            <a:r>
              <a:rPr lang="en-GB" sz="4000" dirty="0" smtClean="0"/>
              <a:t>4</a:t>
            </a:r>
          </a:p>
          <a:p>
            <a:pPr algn="ctr"/>
            <a:r>
              <a:rPr lang="en-GB" sz="4000" dirty="0" smtClean="0"/>
              <a:t>5</a:t>
            </a:r>
          </a:p>
          <a:p>
            <a:pPr algn="ctr"/>
            <a:r>
              <a:rPr lang="en-GB" sz="4000" dirty="0" smtClean="0"/>
              <a:t>6</a:t>
            </a:r>
          </a:p>
          <a:p>
            <a:pPr algn="ctr"/>
            <a:r>
              <a:rPr lang="en-GB" sz="4000" dirty="0" smtClean="0"/>
              <a:t>7</a:t>
            </a:r>
            <a:endParaRPr lang="en-GB" sz="4000" dirty="0"/>
          </a:p>
        </p:txBody>
      </p:sp>
      <p:pic>
        <p:nvPicPr>
          <p:cNvPr id="77828" name="Picture 4" descr="https://www.filepicker.io/api/file/cT8DcF2wTWdAMoXWhBb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786058"/>
            <a:ext cx="3457575" cy="2581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2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Put the numbers in and write down the answers which come out.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77826" name="Picture 2" descr="http://studymaths.co.uk/images/4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143248"/>
            <a:ext cx="5629275" cy="14668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57224" y="2571744"/>
            <a:ext cx="8572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1</a:t>
            </a:r>
          </a:p>
          <a:p>
            <a:pPr algn="ctr"/>
            <a:r>
              <a:rPr lang="en-GB" sz="4000" dirty="0" smtClean="0"/>
              <a:t>2</a:t>
            </a:r>
          </a:p>
          <a:p>
            <a:pPr algn="ctr"/>
            <a:r>
              <a:rPr lang="en-GB" sz="4000" dirty="0" smtClean="0"/>
              <a:t>3</a:t>
            </a:r>
          </a:p>
          <a:p>
            <a:pPr algn="ctr"/>
            <a:r>
              <a:rPr lang="en-GB" sz="4000" dirty="0" smtClean="0"/>
              <a:t>4</a:t>
            </a:r>
          </a:p>
          <a:p>
            <a:pPr algn="ctr"/>
            <a:r>
              <a:rPr lang="en-GB" sz="4000" dirty="0" smtClean="0"/>
              <a:t>5</a:t>
            </a:r>
            <a:endParaRPr lang="en-GB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7500958" y="2571744"/>
            <a:ext cx="8572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?</a:t>
            </a:r>
          </a:p>
          <a:p>
            <a:pPr algn="ctr"/>
            <a:r>
              <a:rPr lang="en-GB" sz="4000" dirty="0" smtClean="0"/>
              <a:t>?</a:t>
            </a:r>
          </a:p>
          <a:p>
            <a:pPr algn="ctr"/>
            <a:r>
              <a:rPr lang="en-GB" sz="4000" dirty="0" smtClean="0"/>
              <a:t>?</a:t>
            </a:r>
          </a:p>
          <a:p>
            <a:pPr algn="ctr"/>
            <a:r>
              <a:rPr lang="en-GB" sz="4000" dirty="0" smtClean="0"/>
              <a:t>?</a:t>
            </a:r>
          </a:p>
          <a:p>
            <a:pPr algn="ctr"/>
            <a:r>
              <a:rPr lang="en-GB" sz="4000" dirty="0" smtClean="0"/>
              <a:t>?</a:t>
            </a:r>
            <a:endParaRPr lang="en-GB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3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Complete the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tables for each of the given equations.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1472" y="3500438"/>
          <a:ext cx="228601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3"/>
                <a:gridCol w="1000132"/>
                <a:gridCol w="642943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x3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5786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 = 3x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428992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 = 2x + 4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43636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 = 3x - 4</a:t>
            </a:r>
            <a:endParaRPr lang="en-GB" sz="36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286116" y="3500438"/>
          <a:ext cx="228601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3"/>
                <a:gridCol w="1000132"/>
                <a:gridCol w="642943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x2+4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x2+4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x2+4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x2+4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x2+4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000760" y="3500438"/>
          <a:ext cx="228601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3"/>
                <a:gridCol w="1000132"/>
                <a:gridCol w="642943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x3-4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x3-4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x3-4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x3-4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x3-4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4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Plot these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points to draw the 3 Graphs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5786" y="3429000"/>
          <a:ext cx="20002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28992" y="3429000"/>
          <a:ext cx="20002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43636" y="3429000"/>
          <a:ext cx="20002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5786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 = x + 3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428992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 = 2x - 1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43636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 = 3x + 1</a:t>
            </a:r>
            <a:endParaRPr lang="en-GB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5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Complete the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tables for each of the given equations and draw the graphs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5786" y="3429000"/>
          <a:ext cx="20002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28992" y="3429000"/>
          <a:ext cx="20002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43636" y="3429000"/>
          <a:ext cx="20002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5786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 = 2x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428992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 = 2x + 4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43636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 = 3x - 4</a:t>
            </a:r>
            <a:endParaRPr lang="en-GB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6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Complete the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tables for each of the given equations and draw the graphs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5786" y="3429000"/>
          <a:ext cx="20002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28992" y="3429000"/>
          <a:ext cx="20002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43636" y="3429000"/>
          <a:ext cx="20002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1000132"/>
              </a:tblGrid>
              <a:tr h="442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42916"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5786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x + y = 8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428992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 = 2x - 4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6143636" y="278605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 = x - 4</a:t>
            </a:r>
            <a:endParaRPr lang="en-GB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7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What does thi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s machine do to each number?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24" y="2571744"/>
            <a:ext cx="8572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1</a:t>
            </a:r>
          </a:p>
          <a:p>
            <a:pPr algn="ctr"/>
            <a:r>
              <a:rPr lang="en-GB" sz="4000" dirty="0" smtClean="0"/>
              <a:t>2</a:t>
            </a:r>
          </a:p>
          <a:p>
            <a:pPr algn="ctr"/>
            <a:r>
              <a:rPr lang="en-GB" sz="4000" dirty="0" smtClean="0"/>
              <a:t>3</a:t>
            </a:r>
          </a:p>
          <a:p>
            <a:pPr algn="ctr"/>
            <a:r>
              <a:rPr lang="en-GB" sz="4000" dirty="0" smtClean="0"/>
              <a:t>4</a:t>
            </a:r>
          </a:p>
          <a:p>
            <a:pPr algn="ctr"/>
            <a:r>
              <a:rPr lang="en-GB" sz="4000" dirty="0" smtClean="0"/>
              <a:t>5</a:t>
            </a:r>
            <a:endParaRPr lang="en-GB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7500958" y="2571744"/>
            <a:ext cx="8572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6</a:t>
            </a:r>
          </a:p>
          <a:p>
            <a:pPr algn="ctr"/>
            <a:r>
              <a:rPr lang="en-GB" sz="4000" dirty="0" smtClean="0"/>
              <a:t>8</a:t>
            </a:r>
          </a:p>
          <a:p>
            <a:pPr algn="ctr"/>
            <a:r>
              <a:rPr lang="en-GB" sz="4000" dirty="0" smtClean="0"/>
              <a:t>10</a:t>
            </a:r>
          </a:p>
          <a:p>
            <a:pPr algn="ctr"/>
            <a:r>
              <a:rPr lang="en-GB" sz="4000" dirty="0" smtClean="0"/>
              <a:t>12</a:t>
            </a:r>
          </a:p>
          <a:p>
            <a:pPr algn="ctr"/>
            <a:r>
              <a:rPr lang="en-GB" sz="4000" dirty="0" smtClean="0"/>
              <a:t>14</a:t>
            </a:r>
            <a:endParaRPr lang="en-GB" sz="4000" dirty="0"/>
          </a:p>
        </p:txBody>
      </p:sp>
      <p:pic>
        <p:nvPicPr>
          <p:cNvPr id="77828" name="Picture 4" descr="https://www.filepicker.io/api/file/cT8DcF2wTWdAMoXWhBb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786058"/>
            <a:ext cx="3457575" cy="2581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71472" y="428604"/>
            <a:ext cx="7915276" cy="18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Challenge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GB" sz="4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8</a:t>
            </a:r>
            <a:endParaRPr kumimoji="0" lang="en-GB" sz="4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aseline="0" dirty="0" smtClean="0">
                <a:latin typeface="Comic Sans MS" pitchFamily="66" charset="0"/>
                <a:ea typeface="+mj-ea"/>
                <a:cs typeface="+mj-cs"/>
              </a:rPr>
              <a:t>Write</a:t>
            </a:r>
            <a:r>
              <a:rPr lang="en-GB" sz="2800" dirty="0" smtClean="0">
                <a:latin typeface="Comic Sans MS" pitchFamily="66" charset="0"/>
                <a:ea typeface="+mj-ea"/>
                <a:cs typeface="+mj-cs"/>
              </a:rPr>
              <a:t> down 3 equations which go through each of the points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48" y="2714620"/>
            <a:ext cx="47863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Q1.   (3 , 3)</a:t>
            </a:r>
          </a:p>
          <a:p>
            <a:r>
              <a:rPr lang="en-GB" sz="4800" dirty="0" smtClean="0"/>
              <a:t>Q2.   (4 , 1)</a:t>
            </a:r>
          </a:p>
          <a:p>
            <a:r>
              <a:rPr lang="en-GB" sz="4800" dirty="0" smtClean="0"/>
              <a:t>Q3.   (3 , 5)</a:t>
            </a:r>
            <a:endParaRPr lang="en-GB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568</Words>
  <Application>Microsoft Office PowerPoint</Application>
  <PresentationFormat>On-screen Show (4:3)</PresentationFormat>
  <Paragraphs>255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Straight Line Challenges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Fractions Challenges</dc:title>
  <dc:creator>markgreenaway1@gmail.com</dc:creator>
  <cp:lastModifiedBy>markgreenaway1@gmail.com</cp:lastModifiedBy>
  <cp:revision>45</cp:revision>
  <dcterms:created xsi:type="dcterms:W3CDTF">2014-01-24T21:47:21Z</dcterms:created>
  <dcterms:modified xsi:type="dcterms:W3CDTF">2014-01-25T18:17:15Z</dcterms:modified>
</cp:coreProperties>
</file>